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6" r:id="rId4"/>
    <p:sldMasterId id="2147484810" r:id="rId5"/>
    <p:sldMasterId id="2147484840" r:id="rId6"/>
    <p:sldMasterId id="2147484901" r:id="rId7"/>
  </p:sldMasterIdLst>
  <p:notesMasterIdLst>
    <p:notesMasterId r:id="rId9"/>
  </p:notesMasterIdLst>
  <p:handoutMasterIdLst>
    <p:handoutMasterId r:id="rId10"/>
  </p:handoutMasterIdLst>
  <p:sldIdLst>
    <p:sldId id="664" r:id="rId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1pPr>
    <a:lvl2pPr marL="319088" indent="13811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2pPr>
    <a:lvl3pPr marL="641350" indent="27305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3pPr>
    <a:lvl4pPr marL="962025" indent="409575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4pPr>
    <a:lvl5pPr marL="1284288" indent="54451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Sans" pitchFamily="-109" charset="0"/>
        <a:ea typeface="ヒラギノ角ゴ ProN W3" pitchFamily="-107" charset="-128"/>
        <a:cs typeface="+mn-cs"/>
        <a:sym typeface="GillSans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7F"/>
    <a:srgbClr val="FF5200"/>
    <a:srgbClr val="F0823E"/>
    <a:srgbClr val="2B88B1"/>
    <a:srgbClr val="0099B5"/>
    <a:srgbClr val="6BA418"/>
    <a:srgbClr val="09BEC7"/>
    <a:srgbClr val="CCFF99"/>
    <a:srgbClr val="E7F3FF"/>
    <a:srgbClr val="C9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9822" autoAdjust="0"/>
  </p:normalViewPr>
  <p:slideViewPr>
    <p:cSldViewPr>
      <p:cViewPr>
        <p:scale>
          <a:sx n="70" d="100"/>
          <a:sy n="70" d="100"/>
        </p:scale>
        <p:origin x="-1518" y="-72"/>
      </p:cViewPr>
      <p:guideLst>
        <p:guide orient="horz" pos="-2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3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>
                <a:ea typeface="ヒラギノ角ゴ ProN W3" pitchFamily="39" charset="-128"/>
                <a:cs typeface="ヒラギノ角ゴ ProN W3" pitchFamily="3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BD1001-39AE-4F4F-AC7D-8E9ABD150BB1}" type="datetime1">
              <a:rPr lang="en-US"/>
              <a:pPr>
                <a:defRPr/>
              </a:pPr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>
                <a:ea typeface="ヒラギノ角ゴ ProN W3" pitchFamily="39" charset="-128"/>
                <a:cs typeface="ヒラギノ角ゴ ProN W3" pitchFamily="3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2165D3-6D67-4CEB-8170-0C96521AD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24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>
                <a:ea typeface="ヒラギノ角ゴ ProN W3" pitchFamily="39" charset="-128"/>
                <a:cs typeface="ヒラギノ角ゴ ProN W3" pitchFamily="3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3A42B-5892-4539-B725-2494CF208A2B}" type="datetime1">
              <a:rPr lang="en-US"/>
              <a:pPr>
                <a:defRPr/>
              </a:pPr>
              <a:t>7/18/2016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>
                <a:ea typeface="ヒラギノ角ゴ ProN W3" pitchFamily="39" charset="-128"/>
                <a:cs typeface="ヒラギノ角ゴ ProN W3" pitchFamily="3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48CE19-FC07-44D7-B0A5-980B232D7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111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2013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Less on History and More on Current State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Where are we now and why:</a:t>
            </a:r>
          </a:p>
          <a:p>
            <a:pPr lvl="0"/>
            <a:r>
              <a:rPr lang="en-US" dirty="0"/>
              <a:t>Solve service issues</a:t>
            </a:r>
          </a:p>
          <a:p>
            <a:pPr lvl="0"/>
            <a:r>
              <a:rPr lang="en-US" dirty="0"/>
              <a:t>Bad systems</a:t>
            </a:r>
          </a:p>
          <a:p>
            <a:pPr lvl="0"/>
            <a:r>
              <a:rPr lang="en-US" dirty="0"/>
              <a:t>Addressing customer expectations to compete in this market</a:t>
            </a:r>
          </a:p>
          <a:p>
            <a:pPr lvl="0"/>
            <a:r>
              <a:rPr lang="en-US" dirty="0"/>
              <a:t>Building out distribution channel and associated support</a:t>
            </a:r>
          </a:p>
        </p:txBody>
      </p:sp>
    </p:spTree>
    <p:extLst>
      <p:ext uri="{BB962C8B-B14F-4D97-AF65-F5344CB8AC3E}">
        <p14:creationId xmlns:p14="http://schemas.microsoft.com/office/powerpoint/2010/main" val="313177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60797" y="589360"/>
            <a:ext cx="5089922" cy="53578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algn="l">
              <a:lnSpc>
                <a:spcPts val="2953"/>
              </a:lnSpc>
              <a:spcBef>
                <a:spcPts val="0"/>
              </a:spcBef>
              <a:buFontTx/>
              <a:buNone/>
              <a:defRPr sz="2100" b="1" i="0" baseline="0">
                <a:solidFill>
                  <a:srgbClr val="008BC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5248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927A4F7-4D7D-4E44-AD4E-344BB2FC0425}" type="slidenum">
              <a:rPr lang="en-US">
                <a:solidFill>
                  <a:srgbClr val="49C1FB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9C1F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3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62B69D-059C-4975-9582-E18F7A7F8162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B230-2900-4201-BBB3-3CA2120F2807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0FD-0D69-4CE9-943B-AB3BCA7A301E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F2439B-6D66-4B7E-A932-1F4C9CA9659F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932813-6C8C-4CD7-A4EF-EF2C58CE534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EEEF-5439-4982-8E44-4314F7BC4E01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119C-C9EF-45EE-BEDC-4F58C65E5169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7DBE-2E44-4C67-A039-1AC7C6AA7276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AF43F6-22C1-4E9B-876F-62B1E9AFB7B5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60797" y="589360"/>
            <a:ext cx="5089922" cy="53578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algn="l">
              <a:lnSpc>
                <a:spcPts val="2953"/>
              </a:lnSpc>
              <a:spcBef>
                <a:spcPts val="0"/>
              </a:spcBef>
              <a:buFontTx/>
              <a:buNone/>
              <a:defRPr sz="2100" b="1" i="0" baseline="0">
                <a:solidFill>
                  <a:srgbClr val="008BC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5548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122B-DDF3-4B72-9DCD-796803B35B7A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A31BF6-0606-4EFF-BB9F-109403D0DBB4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365C8D-4CD5-4DAD-B7F1-9AB924EEC3D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45252"/>
            <a:ext cx="8229600" cy="5212757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1pPr>
            <a:lvl2pPr marL="236538" indent="-177800">
              <a:spcBef>
                <a:spcPts val="60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474663" indent="-177800">
              <a:spcBef>
                <a:spcPts val="600"/>
              </a:spcBef>
              <a:spcAft>
                <a:spcPts val="0"/>
              </a:spcAft>
              <a:tabLst/>
              <a:defRPr sz="2100">
                <a:solidFill>
                  <a:schemeClr val="accent2"/>
                </a:solidFill>
              </a:defRPr>
            </a:lvl3pPr>
            <a:lvl4pPr marL="719138" indent="-177800">
              <a:spcBef>
                <a:spcPts val="60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4pPr>
            <a:lvl5pPr marL="957263" indent="-177800">
              <a:spcBef>
                <a:spcPts val="60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12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rgbClr val="0F78BE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4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45252"/>
            <a:ext cx="8229600" cy="5212757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1800">
                <a:solidFill>
                  <a:srgbClr val="808080"/>
                </a:solidFill>
              </a:defRPr>
            </a:lvl1pPr>
            <a:lvl2pPr marL="236538" indent="-177800">
              <a:spcBef>
                <a:spcPts val="600"/>
              </a:spcBef>
              <a:spcAft>
                <a:spcPts val="0"/>
              </a:spcAft>
              <a:defRPr sz="1800">
                <a:solidFill>
                  <a:srgbClr val="808080"/>
                </a:solidFill>
              </a:defRPr>
            </a:lvl2pPr>
            <a:lvl3pPr marL="474663" indent="-177800">
              <a:spcBef>
                <a:spcPts val="600"/>
              </a:spcBef>
              <a:spcAft>
                <a:spcPts val="0"/>
              </a:spcAft>
              <a:tabLst/>
              <a:defRPr sz="1800">
                <a:solidFill>
                  <a:srgbClr val="808080"/>
                </a:solidFill>
              </a:defRPr>
            </a:lvl3pPr>
            <a:lvl4pPr marL="719138" indent="-177800">
              <a:spcBef>
                <a:spcPts val="600"/>
              </a:spcBef>
              <a:spcAft>
                <a:spcPts val="0"/>
              </a:spcAft>
              <a:defRPr sz="1800">
                <a:solidFill>
                  <a:srgbClr val="808080"/>
                </a:solidFill>
              </a:defRPr>
            </a:lvl4pPr>
            <a:lvl5pPr marL="957263" indent="-177800">
              <a:spcBef>
                <a:spcPts val="600"/>
              </a:spcBef>
              <a:spcAft>
                <a:spcPts val="0"/>
              </a:spcAft>
              <a:defRPr sz="18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12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88"/>
            <a:ext cx="8229600" cy="3607948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2478" y="3836947"/>
            <a:ext cx="8231187" cy="3021073"/>
          </a:xfrm>
        </p:spPr>
        <p:txBody>
          <a:bodyPr tIns="0" rIns="0" bIns="0"/>
          <a:lstStyle>
            <a:lvl1pPr>
              <a:lnSpc>
                <a:spcPts val="2600"/>
              </a:lnSpc>
              <a:defRPr sz="2400">
                <a:solidFill>
                  <a:srgbClr val="808080"/>
                </a:solidFill>
              </a:defRPr>
            </a:lvl1pPr>
            <a:lvl2pPr marL="455613" indent="-39687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9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4247"/>
            <a:ext cx="8229600" cy="507530"/>
          </a:xfrm>
        </p:spPr>
        <p:txBody>
          <a:bodyPr tIns="0" bIns="0"/>
          <a:lstStyle>
            <a:lvl1pPr>
              <a:defRPr sz="180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19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75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41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4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98"/>
            <a:ext cx="4038600" cy="2187576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98"/>
            <a:ext cx="4038600" cy="2187576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fld id="{D65F4D70-1B6B-4353-9E76-16099141A8F4}" type="datetime1">
              <a:rPr lang="en-US" altLang="ja-JP" sz="17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t>7/18/2016</a:t>
            </a:fld>
            <a:endParaRPr lang="en-US" altLang="ja-JP" sz="1700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endParaRPr lang="en-US" altLang="ja-JP" sz="1700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034B1B-B558-4C35-97EA-9F014DF3074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3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t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322388"/>
            <a:ext cx="727551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465763"/>
            <a:ext cx="177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9pPr>
    </p:titleStyle>
    <p:bodyStyle>
      <a:lvl1pPr marL="62388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1pPr>
      <a:lvl2pPr marL="93503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2pPr>
      <a:lvl3pPr marL="124777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3pPr>
      <a:lvl4pPr marL="1560513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4pPr>
      <a:lvl5pPr marL="1873250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322388"/>
            <a:ext cx="727551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465763"/>
            <a:ext cx="177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09" charset="0"/>
          <a:ea typeface="ヒラギノ角ゴ ProN W3" pitchFamily="-109" charset="-128"/>
          <a:cs typeface="ヒラギノ角ゴ ProN W3" pitchFamily="-109" charset="-128"/>
          <a:sym typeface="GillSans" pitchFamily="-109" charset="0"/>
        </a:defRPr>
      </a:lvl9pPr>
    </p:titleStyle>
    <p:bodyStyle>
      <a:lvl1pPr marL="62388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1pPr>
      <a:lvl2pPr marL="93503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2pPr>
      <a:lvl3pPr marL="124777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3pPr>
      <a:lvl4pPr marL="1560513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4pPr>
      <a:lvl5pPr marL="1873250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Sans" pitchFamily="-109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-109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252"/>
            <a:ext cx="8229600" cy="52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12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55000" y="6361068"/>
            <a:ext cx="762000" cy="359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eaLnBrk="0" hangingPunct="0"/>
            <a:fld id="{67754FF2-D734-9F4E-865C-0D8865ECF897}" type="slidenum">
              <a:rPr lang="en-US" smtClean="0">
                <a:solidFill>
                  <a:srgbClr val="AAAAAA">
                    <a:lumMod val="75000"/>
                  </a:srgbClr>
                </a:solidFill>
                <a:latin typeface="Arial" charset="0"/>
                <a:ea typeface="ＭＳ Ｐゴシック" pitchFamily="34" charset="-128"/>
              </a:rPr>
              <a:pPr eaLnBrk="0" hangingPunct="0"/>
              <a:t>‹#›</a:t>
            </a:fld>
            <a:endParaRPr lang="en-US" dirty="0">
              <a:solidFill>
                <a:srgbClr val="AAAAAA">
                  <a:lumMod val="75000"/>
                </a:srgb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4" y="6106007"/>
            <a:ext cx="9187891" cy="7752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650FDB00-AD6F-4E04-8D04-CBE7C0EB3E23}" type="slidenum">
              <a:rPr lang="en-US" altLang="en-US" sz="1200">
                <a:solidFill>
                  <a:srgbClr val="898989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9524" y="6356350"/>
            <a:ext cx="9134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107" charset="-128"/>
                <a:sym typeface="GillSans" pitchFamily="-109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0FDB00-AD6F-4E04-8D04-CBE7C0EB3E23}" type="slidenum">
              <a:rPr lang="en-US" altLang="en-US" sz="1200">
                <a:solidFill>
                  <a:srgbClr val="89898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4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-150">
          <a:solidFill>
            <a:schemeClr val="bg2"/>
          </a:solidFill>
          <a:latin typeface="Arial"/>
          <a:ea typeface="ヒラギノ角ゴ Pro W3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2"/>
          </a:solidFill>
          <a:latin typeface="Myriad Pro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2"/>
          </a:solidFill>
          <a:latin typeface="Myriad Pro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2"/>
          </a:solidFill>
          <a:latin typeface="Myriad Pro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ts val="0"/>
        </a:spcAft>
        <a:defRPr sz="3000">
          <a:solidFill>
            <a:schemeClr val="accent2"/>
          </a:solidFill>
          <a:latin typeface="Arial"/>
          <a:ea typeface="ヒラギノ角ゴ Pro W3" charset="-128"/>
          <a:cs typeface="Arial"/>
        </a:defRPr>
      </a:lvl1pPr>
      <a:lvl2pPr marL="514350" indent="-285750" algn="l" rtl="0" eaLnBrk="0" fontAlgn="base" hangingPunct="0">
        <a:spcBef>
          <a:spcPts val="600"/>
        </a:spcBef>
        <a:spcAft>
          <a:spcPts val="0"/>
        </a:spcAft>
        <a:buFont typeface="Arial" charset="0"/>
        <a:buChar char="•"/>
        <a:defRPr>
          <a:solidFill>
            <a:schemeClr val="accent2"/>
          </a:solidFill>
          <a:latin typeface="Arial"/>
          <a:ea typeface="ヒラギノ角ゴ Pro W3" charset="-128"/>
          <a:cs typeface="Arial"/>
        </a:defRPr>
      </a:lvl2pPr>
      <a:lvl3pPr marL="971550" indent="-228600" algn="l" rtl="0" eaLnBrk="0" fontAlgn="base" hangingPunct="0">
        <a:spcBef>
          <a:spcPts val="600"/>
        </a:spcBef>
        <a:spcAft>
          <a:spcPts val="0"/>
        </a:spcAft>
        <a:buFont typeface="Arial" charset="0"/>
        <a:buChar char="•"/>
        <a:defRPr>
          <a:solidFill>
            <a:schemeClr val="accent2"/>
          </a:solidFill>
          <a:latin typeface="Arial"/>
          <a:ea typeface="ヒラギノ角ゴ Pro W3" charset="-128"/>
          <a:cs typeface="Arial"/>
        </a:defRPr>
      </a:lvl3pPr>
      <a:lvl4pPr marL="1371600" indent="-228600" algn="l" rtl="0" eaLnBrk="0" fontAlgn="base" hangingPunct="0">
        <a:spcBef>
          <a:spcPts val="600"/>
        </a:spcBef>
        <a:spcAft>
          <a:spcPts val="0"/>
        </a:spcAft>
        <a:buFont typeface="Arial" charset="0"/>
        <a:buChar char="•"/>
        <a:defRPr>
          <a:solidFill>
            <a:schemeClr val="accent2"/>
          </a:solidFill>
          <a:latin typeface="Arial"/>
          <a:ea typeface="ヒラギノ角ゴ Pro W3" charset="-128"/>
          <a:cs typeface="Arial"/>
        </a:defRPr>
      </a:lvl4pPr>
      <a:lvl5pPr marL="1884363" indent="-228600" algn="l" rtl="0" eaLnBrk="0" fontAlgn="base" hangingPunct="0">
        <a:spcBef>
          <a:spcPts val="600"/>
        </a:spcBef>
        <a:spcAft>
          <a:spcPts val="0"/>
        </a:spcAft>
        <a:buFont typeface="Arial" charset="0"/>
        <a:buChar char="•"/>
        <a:defRPr>
          <a:solidFill>
            <a:schemeClr val="accent2"/>
          </a:solidFill>
          <a:latin typeface="Arial"/>
          <a:ea typeface="ヒラギノ角ゴ Pro W3" charset="-128"/>
          <a:cs typeface="Arial"/>
        </a:defRPr>
      </a:lvl5pPr>
      <a:lvl6pPr marL="2341563" indent="-228600" algn="l" rtl="0" eaLnBrk="0" fontAlgn="base" hangingPunct="0">
        <a:spcBef>
          <a:spcPct val="0"/>
        </a:spcBef>
        <a:spcAft>
          <a:spcPct val="15000"/>
        </a:spcAft>
        <a:buChar char="»"/>
        <a:defRPr sz="2400">
          <a:solidFill>
            <a:srgbClr val="808080"/>
          </a:solidFill>
          <a:latin typeface="+mn-lt"/>
        </a:defRPr>
      </a:lvl6pPr>
      <a:lvl7pPr marL="2798763" indent="-228600" algn="l" rtl="0" eaLnBrk="0" fontAlgn="base" hangingPunct="0">
        <a:spcBef>
          <a:spcPct val="0"/>
        </a:spcBef>
        <a:spcAft>
          <a:spcPct val="15000"/>
        </a:spcAft>
        <a:buChar char="»"/>
        <a:defRPr sz="2400">
          <a:solidFill>
            <a:srgbClr val="808080"/>
          </a:solidFill>
          <a:latin typeface="+mn-lt"/>
        </a:defRPr>
      </a:lvl7pPr>
      <a:lvl8pPr marL="3255963" indent="-228600" algn="l" rtl="0" eaLnBrk="0" fontAlgn="base" hangingPunct="0">
        <a:spcBef>
          <a:spcPct val="0"/>
        </a:spcBef>
        <a:spcAft>
          <a:spcPct val="15000"/>
        </a:spcAft>
        <a:buChar char="»"/>
        <a:defRPr sz="2400">
          <a:solidFill>
            <a:srgbClr val="808080"/>
          </a:solidFill>
          <a:latin typeface="+mn-lt"/>
        </a:defRPr>
      </a:lvl8pPr>
      <a:lvl9pPr marL="3713163" indent="-228600" algn="l" rtl="0" eaLnBrk="0" fontAlgn="base" hangingPunct="0">
        <a:spcBef>
          <a:spcPct val="0"/>
        </a:spcBef>
        <a:spcAft>
          <a:spcPct val="15000"/>
        </a:spcAft>
        <a:buChar char="»"/>
        <a:defRPr sz="2400"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7/18/2016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/>
          <p:cNvSpPr txBox="1">
            <a:spLocks/>
          </p:cNvSpPr>
          <p:nvPr/>
        </p:nvSpPr>
        <p:spPr bwMode="auto">
          <a:xfrm>
            <a:off x="-76200" y="44624"/>
            <a:ext cx="883920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62388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1pPr>
            <a:lvl2pPr marL="93503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2pPr>
            <a:lvl3pPr marL="1247775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3pPr>
            <a:lvl4pPr marL="1560513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4pPr>
            <a:lvl5pPr marL="1873250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5pPr>
            <a:lvl6pPr marL="219651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6pPr>
            <a:lvl7pPr marL="251795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7pPr>
            <a:lvl8pPr marL="283939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8pPr>
            <a:lvl9pPr marL="316083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9pPr>
          </a:lstStyle>
          <a:p>
            <a:pPr marL="223838" indent="0">
              <a:lnSpc>
                <a:spcPts val="2950"/>
              </a:lnSpc>
              <a:spcBef>
                <a:spcPct val="0"/>
              </a:spcBef>
              <a:buFont typeface="GillSans" pitchFamily="-109" charset="0"/>
              <a:buNone/>
            </a:pPr>
            <a:r>
              <a:rPr lang="en-US" sz="24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Spokes &amp; Wheels</a:t>
            </a:r>
            <a:r>
              <a:rPr lang="en-US" sz="24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| </a:t>
            </a:r>
            <a:r>
              <a:rPr lang="en-US" sz="2400" b="1" spc="100" dirty="0" smtClean="0">
                <a:solidFill>
                  <a:srgbClr val="0099B5"/>
                </a:solidFill>
                <a:latin typeface="Calibri" panose="020F0502020204030204" pitchFamily="34" charset="0"/>
              </a:rPr>
              <a:t>Diversity Leadership Institute</a:t>
            </a:r>
          </a:p>
          <a:p>
            <a:pPr marL="223838" indent="0">
              <a:lnSpc>
                <a:spcPts val="2950"/>
              </a:lnSpc>
              <a:spcBef>
                <a:spcPct val="0"/>
              </a:spcBef>
              <a:buFont typeface="GillSans" pitchFamily="-109" charset="0"/>
              <a:buNone/>
            </a:pPr>
            <a:endParaRPr lang="en-US" sz="2400" b="1" spc="100" dirty="0" smtClean="0">
              <a:solidFill>
                <a:srgbClr val="0099B5"/>
              </a:solidFill>
              <a:latin typeface="Calibri" panose="020F0502020204030204" pitchFamily="34" charset="0"/>
            </a:endParaRPr>
          </a:p>
          <a:p>
            <a:pPr marL="223838" indent="0">
              <a:spcBef>
                <a:spcPct val="0"/>
              </a:spcBef>
              <a:buNone/>
            </a:pPr>
            <a:r>
              <a:rPr lang="en-US" sz="1000" b="1" i="1" spc="100" dirty="0" smtClean="0">
                <a:solidFill>
                  <a:srgbClr val="0099B5"/>
                </a:solidFill>
                <a:latin typeface="Calibri" panose="020F0502020204030204" pitchFamily="34" charset="0"/>
              </a:rPr>
              <a:t>Team Members:  Dan Lebish, Rush Smith, Shekeese Duval, Julie Smithwick, Kathy Griffin, Juan Johnson, Laura Hart, Jean Shifrin, Skip Holbrook, Benny Walker &amp; Randy Lowell </a:t>
            </a:r>
            <a:endParaRPr lang="en-US" sz="1000" b="1" i="1" spc="100" dirty="0">
              <a:solidFill>
                <a:srgbClr val="0099B5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20916900" y="9174163"/>
            <a:ext cx="228600" cy="59055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43" name="Up Arrow 42"/>
          <p:cNvSpPr/>
          <p:nvPr/>
        </p:nvSpPr>
        <p:spPr>
          <a:xfrm>
            <a:off x="21536025" y="9164638"/>
            <a:ext cx="219075" cy="59055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45" name="Up Arrow 44"/>
          <p:cNvSpPr/>
          <p:nvPr/>
        </p:nvSpPr>
        <p:spPr>
          <a:xfrm>
            <a:off x="20916900" y="9174163"/>
            <a:ext cx="228600" cy="59055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46" name="Up Arrow 45"/>
          <p:cNvSpPr/>
          <p:nvPr/>
        </p:nvSpPr>
        <p:spPr>
          <a:xfrm>
            <a:off x="21536025" y="9164638"/>
            <a:ext cx="219075" cy="59055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5841268"/>
            <a:ext cx="928444" cy="9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6130875"/>
            <a:ext cx="646993" cy="6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576" y="162032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WHAT?  </a:t>
            </a:r>
            <a:r>
              <a:rPr lang="en-US" sz="1200" dirty="0" smtClean="0">
                <a:latin typeface="Calibri" panose="020F0502020204030204" pitchFamily="34" charset="0"/>
              </a:rPr>
              <a:t>Partnership with </a:t>
            </a:r>
            <a:r>
              <a:rPr lang="en-US" sz="1200" dirty="0">
                <a:latin typeface="Calibri" panose="020F0502020204030204" pitchFamily="34" charset="0"/>
              </a:rPr>
              <a:t>the Boys and Girls Clubs of the Midlands to introduce youth to biking in a summer program to be sustainable over time to promote health/physical fitness and develop young peoples’ skills and confidence and with reliable relationships with each other and, as the program develops, mentors. 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</a:p>
          <a:p>
            <a:pPr algn="l"/>
            <a:endParaRPr lang="en-US" sz="1200" dirty="0" smtClean="0">
              <a:latin typeface="Calibri" panose="020F0502020204030204" pitchFamily="34" charset="0"/>
            </a:endParaRPr>
          </a:p>
          <a:p>
            <a:pPr algn="l"/>
            <a:r>
              <a:rPr lang="en-US" sz="1200" dirty="0" smtClean="0">
                <a:latin typeface="Calibri" panose="020F0502020204030204" pitchFamily="34" charset="0"/>
              </a:rPr>
              <a:t>Activities </a:t>
            </a:r>
            <a:r>
              <a:rPr lang="en-US" sz="1200" dirty="0">
                <a:latin typeface="Calibri" panose="020F0502020204030204" pitchFamily="34" charset="0"/>
              </a:rPr>
              <a:t>would include bike repair, bike riding, and field trips in partnership with bike shops and clubs in the Midlands.  </a:t>
            </a:r>
          </a:p>
          <a:p>
            <a:pPr algn="l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0" y="3363376"/>
            <a:ext cx="30243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</a:rPr>
              <a:t>Gets children outside, being active and exercising and providing a platform to build basic physical fitness and nutrition awareness.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</a:rPr>
              <a:t>Provides children with skill sets – planning, fixing bikes, job training, etc.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</a:rPr>
              <a:t>Provides children with positive interpersonal relationships through working on repairs and taking bike rides together</a:t>
            </a:r>
            <a:r>
              <a:rPr lang="en-US" sz="1200" dirty="0" smtClean="0">
                <a:latin typeface="Calibri" panose="020F05020202040302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Calibri" panose="020F0502020204030204" pitchFamily="34" charset="0"/>
              </a:rPr>
              <a:t>Creates healthy lasting relationships.</a:t>
            </a:r>
            <a:endParaRPr lang="en-US" sz="1200" dirty="0">
              <a:latin typeface="Calibri" panose="020F0502020204030204" pitchFamily="34" charset="0"/>
            </a:endParaRPr>
          </a:p>
          <a:p>
            <a:pPr algn="l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959640" y="2832354"/>
            <a:ext cx="1248056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62388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1pPr>
            <a:lvl2pPr marL="93503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2pPr>
            <a:lvl3pPr marL="1247775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3pPr>
            <a:lvl4pPr marL="1560513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4pPr>
            <a:lvl5pPr marL="1873250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5pPr>
            <a:lvl6pPr marL="219651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6pPr>
            <a:lvl7pPr marL="251795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7pPr>
            <a:lvl8pPr marL="283939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8pPr>
            <a:lvl9pPr marL="316083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9pPr>
          </a:lstStyle>
          <a:p>
            <a:pPr marL="223838" indent="0">
              <a:lnSpc>
                <a:spcPts val="2950"/>
              </a:lnSpc>
              <a:spcBef>
                <a:spcPct val="0"/>
              </a:spcBef>
              <a:buFont typeface="GillSans" pitchFamily="-109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WHY?</a:t>
            </a:r>
            <a:endParaRPr lang="en-US" sz="2400" b="1" spc="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 bwMode="auto">
          <a:xfrm>
            <a:off x="3671900" y="2816932"/>
            <a:ext cx="1584176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62388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1pPr>
            <a:lvl2pPr marL="93503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2pPr>
            <a:lvl3pPr marL="1247775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3pPr>
            <a:lvl4pPr marL="1560513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4pPr>
            <a:lvl5pPr marL="1873250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5pPr>
            <a:lvl6pPr marL="219651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6pPr>
            <a:lvl7pPr marL="251795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7pPr>
            <a:lvl8pPr marL="283939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8pPr>
            <a:lvl9pPr marL="316083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9pPr>
          </a:lstStyle>
          <a:p>
            <a:pPr marL="223838" indent="0">
              <a:lnSpc>
                <a:spcPts val="2950"/>
              </a:lnSpc>
              <a:spcBef>
                <a:spcPct val="0"/>
              </a:spcBef>
              <a:buFont typeface="GillSans" pitchFamily="-109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WHERE?</a:t>
            </a:r>
            <a:endParaRPr lang="en-US" sz="2400" b="1" spc="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5693" y="3356992"/>
            <a:ext cx="2480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</a:rPr>
              <a:t>Program Host:</a:t>
            </a:r>
          </a:p>
          <a:p>
            <a:pPr algn="l"/>
            <a:r>
              <a:rPr lang="en-US" sz="1200" dirty="0">
                <a:latin typeface="Calibri" panose="020F0502020204030204" pitchFamily="34" charset="0"/>
              </a:rPr>
              <a:t>Boys &amp; Girls Club of the Midlands</a:t>
            </a:r>
          </a:p>
          <a:p>
            <a:pPr algn="l"/>
            <a:endParaRPr lang="en-US" sz="1200" dirty="0">
              <a:latin typeface="Calibri" panose="020F0502020204030204" pitchFamily="34" charset="0"/>
            </a:endParaRPr>
          </a:p>
          <a:p>
            <a:pPr algn="l"/>
            <a:r>
              <a:rPr lang="en-US" sz="1200" dirty="0">
                <a:latin typeface="Calibri" panose="020F0502020204030204" pitchFamily="34" charset="0"/>
              </a:rPr>
              <a:t>Norman Arnold Teen Center</a:t>
            </a:r>
          </a:p>
          <a:p>
            <a:pPr algn="l"/>
            <a:r>
              <a:rPr lang="en-US" sz="1200" dirty="0">
                <a:latin typeface="Calibri" panose="020F0502020204030204" pitchFamily="34" charset="0"/>
              </a:rPr>
              <a:t>1100 S. Holley Street</a:t>
            </a:r>
          </a:p>
          <a:p>
            <a:pPr algn="l"/>
            <a:r>
              <a:rPr lang="en-US" sz="1200" dirty="0">
                <a:latin typeface="Calibri" panose="020F0502020204030204" pitchFamily="34" charset="0"/>
              </a:rPr>
              <a:t>Rosewood </a:t>
            </a:r>
            <a:r>
              <a:rPr lang="en-US" sz="1200" dirty="0" smtClean="0">
                <a:latin typeface="Calibri" panose="020F0502020204030204" pitchFamily="34" charset="0"/>
              </a:rPr>
              <a:t>Community</a:t>
            </a:r>
          </a:p>
          <a:p>
            <a:pPr algn="l"/>
            <a:r>
              <a:rPr lang="en-US" sz="1200" dirty="0" smtClean="0">
                <a:latin typeface="Calibri" panose="020F0502020204030204" pitchFamily="34" charset="0"/>
              </a:rPr>
              <a:t>Columbia, South Carolina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6300192" y="2780928"/>
            <a:ext cx="1584176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62388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1pPr>
            <a:lvl2pPr marL="93503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2pPr>
            <a:lvl3pPr marL="1247775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3pPr>
            <a:lvl4pPr marL="1560513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4pPr>
            <a:lvl5pPr marL="1873250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5pPr>
            <a:lvl6pPr marL="219651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6pPr>
            <a:lvl7pPr marL="251795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7pPr>
            <a:lvl8pPr marL="283939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8pPr>
            <a:lvl9pPr marL="316083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9pPr>
          </a:lstStyle>
          <a:p>
            <a:pPr marL="223838" indent="0">
              <a:lnSpc>
                <a:spcPts val="2950"/>
              </a:lnSpc>
              <a:spcBef>
                <a:spcPct val="0"/>
              </a:spcBef>
              <a:buFont typeface="GillSans" pitchFamily="-109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WHO?</a:t>
            </a:r>
            <a:endParaRPr lang="en-US" sz="2400" b="1" spc="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4188" y="3284984"/>
            <a:ext cx="26637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Calibri" panose="020F0502020204030204" pitchFamily="34" charset="0"/>
              </a:rPr>
              <a:t>Participants: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Ages 13-18 years </a:t>
            </a:r>
            <a:r>
              <a:rPr lang="en-US" sz="1200" dirty="0" smtClean="0">
                <a:latin typeface="Calibri" panose="020F0502020204030204" pitchFamily="34" charset="0"/>
              </a:rPr>
              <a:t>old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b="1" dirty="0" smtClean="0"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200" b="1" dirty="0" smtClean="0">
                <a:latin typeface="Calibri" panose="020F0502020204030204" pitchFamily="34" charset="0"/>
              </a:rPr>
              <a:t>Contributions &amp; Volunteers:</a:t>
            </a:r>
          </a:p>
          <a:p>
            <a:pPr algn="l"/>
            <a:r>
              <a:rPr lang="en-US" sz="1200" b="1" dirty="0" smtClean="0">
                <a:latin typeface="Calibri" panose="020F0502020204030204" pitchFamily="34" charset="0"/>
              </a:rPr>
              <a:t>Bikes: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Columbia Police Department</a:t>
            </a:r>
            <a:endParaRPr lang="en-US" sz="1200" b="1" dirty="0" smtClean="0">
              <a:latin typeface="Calibri" panose="020F0502020204030204" pitchFamily="34" charset="0"/>
            </a:endParaRPr>
          </a:p>
          <a:p>
            <a:pPr algn="l"/>
            <a:r>
              <a:rPr lang="en-US" sz="1200" b="1" dirty="0" smtClean="0">
                <a:latin typeface="Calibri" panose="020F0502020204030204" pitchFamily="34" charset="0"/>
              </a:rPr>
              <a:t>Helmets &amp; Water Bottles: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Palmetto Health</a:t>
            </a:r>
            <a:endParaRPr lang="en-US" sz="1200" dirty="0">
              <a:latin typeface="Calibri" panose="020F0502020204030204" pitchFamily="34" charset="0"/>
            </a:endParaRPr>
          </a:p>
          <a:p>
            <a:pPr algn="l"/>
            <a:r>
              <a:rPr lang="en-US" sz="1200" b="1" dirty="0" smtClean="0">
                <a:latin typeface="Calibri" panose="020F0502020204030204" pitchFamily="34" charset="0"/>
              </a:rPr>
              <a:t>Repair / Refurbish: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Summit Cycles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Cycle Center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Out </a:t>
            </a:r>
            <a:r>
              <a:rPr lang="en-US" sz="1200" dirty="0" err="1" smtClean="0">
                <a:latin typeface="Calibri" panose="020F0502020204030204" pitchFamily="34" charset="0"/>
              </a:rPr>
              <a:t>Spokin</a:t>
            </a:r>
            <a:r>
              <a:rPr lang="en-US" sz="1200" dirty="0" smtClean="0">
                <a:latin typeface="Calibri" panose="020F0502020204030204" pitchFamily="34" charset="0"/>
              </a:rPr>
              <a:t>’</a:t>
            </a:r>
            <a:endParaRPr lang="en-US" sz="1200" dirty="0">
              <a:latin typeface="Calibri" panose="020F0502020204030204" pitchFamily="34" charset="0"/>
            </a:endParaRPr>
          </a:p>
          <a:p>
            <a:pPr algn="l"/>
            <a:r>
              <a:rPr lang="en-US" sz="1200" b="1" dirty="0" smtClean="0">
                <a:latin typeface="Calibri" panose="020F0502020204030204" pitchFamily="34" charset="0"/>
              </a:rPr>
              <a:t>Skills: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Columbia Police Department Bike Officers</a:t>
            </a:r>
            <a:endParaRPr lang="en-US" sz="1200" b="1" dirty="0" smtClean="0">
              <a:latin typeface="Calibri" panose="020F0502020204030204" pitchFamily="34" charset="0"/>
            </a:endParaRPr>
          </a:p>
          <a:p>
            <a:pPr algn="l"/>
            <a:r>
              <a:rPr lang="en-US" sz="1200" b="1" dirty="0" smtClean="0">
                <a:latin typeface="Calibri" panose="020F0502020204030204" pitchFamily="34" charset="0"/>
              </a:rPr>
              <a:t>Exercise: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Palmetto Cycling Coalition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239852" y="2873839"/>
            <a:ext cx="0" cy="3687509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976156" y="2873839"/>
            <a:ext cx="0" cy="3687509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Placeholder 1"/>
          <p:cNvSpPr txBox="1">
            <a:spLocks/>
          </p:cNvSpPr>
          <p:nvPr/>
        </p:nvSpPr>
        <p:spPr bwMode="auto">
          <a:xfrm>
            <a:off x="3779912" y="4916197"/>
            <a:ext cx="1584176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62388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1pPr>
            <a:lvl2pPr marL="935038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2pPr>
            <a:lvl3pPr marL="1247775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3pPr>
            <a:lvl4pPr marL="1560513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4pPr>
            <a:lvl5pPr marL="1873250" indent="-400050" algn="l" rtl="0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5pPr>
            <a:lvl6pPr marL="219651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6pPr>
            <a:lvl7pPr marL="2517953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7pPr>
            <a:lvl8pPr marL="283939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8pPr>
            <a:lvl9pPr marL="3160835" indent="-401801" algn="l" rtl="0" fontAlgn="base">
              <a:spcBef>
                <a:spcPts val="1687"/>
              </a:spcBef>
              <a:spcAft>
                <a:spcPct val="0"/>
              </a:spcAft>
              <a:buSzPct val="171000"/>
              <a:buFont typeface="GillSans" pitchFamily="-109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pitchFamily="-109" charset="0"/>
              </a:defRPr>
            </a:lvl9pPr>
          </a:lstStyle>
          <a:p>
            <a:pPr marL="223838" indent="0">
              <a:lnSpc>
                <a:spcPts val="2950"/>
              </a:lnSpc>
              <a:spcBef>
                <a:spcPct val="0"/>
              </a:spcBef>
              <a:buFont typeface="GillSans" pitchFamily="-109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WHEN?</a:t>
            </a:r>
            <a:endParaRPr lang="en-US" sz="2400" b="1" spc="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7884" y="5456257"/>
            <a:ext cx="2480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alibri" panose="020F0502020204030204" pitchFamily="34" charset="0"/>
              </a:rPr>
              <a:t>Program Kickoff – July 11</a:t>
            </a:r>
            <a:r>
              <a:rPr lang="en-US" sz="1200" baseline="30000" dirty="0" smtClean="0">
                <a:latin typeface="Calibri" panose="020F0502020204030204" pitchFamily="34" charset="0"/>
              </a:rPr>
              <a:t>th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ivider page blue">
  <a:themeElements>
    <a:clrScheme name="Divider page 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 page orange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09" charset="0"/>
            <a:ea typeface="ヒラギノ角ゴ ProN W3" pitchFamily="-109" charset="-128"/>
            <a:cs typeface="ヒラギノ角ゴ ProN W3" pitchFamily="-109" charset="-128"/>
            <a:sym typeface="Gill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09" charset="0"/>
            <a:ea typeface="ヒラギノ角ゴ ProN W3" pitchFamily="-109" charset="-128"/>
            <a:cs typeface="ヒラギノ角ゴ ProN W3" pitchFamily="-109" charset="-128"/>
            <a:sym typeface="GillSans" pitchFamily="-109" charset="0"/>
          </a:defRPr>
        </a:defPPr>
      </a:lstStyle>
    </a:lnDef>
  </a:objectDefaults>
  <a:extraClrSchemeLst>
    <a:extraClrScheme>
      <a:clrScheme name="Divider page 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vider page blue">
  <a:themeElements>
    <a:clrScheme name="Divider page 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 page orange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09" charset="0"/>
            <a:ea typeface="ヒラギノ角ゴ ProN W3" pitchFamily="-109" charset="-128"/>
            <a:cs typeface="ヒラギノ角ゴ ProN W3" pitchFamily="-109" charset="-128"/>
            <a:sym typeface="Gill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09" charset="0"/>
            <a:ea typeface="ヒラギノ角ゴ ProN W3" pitchFamily="-109" charset="-128"/>
            <a:cs typeface="ヒラギノ角ゴ ProN W3" pitchFamily="-109" charset="-128"/>
            <a:sym typeface="GillSans" pitchFamily="-109" charset="0"/>
          </a:defRPr>
        </a:defPPr>
      </a:lstStyle>
    </a:lnDef>
  </a:objectDefaults>
  <a:extraClrSchemeLst>
    <a:extraClrScheme>
      <a:clrScheme name="Divider page 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Custom 74">
      <a:dk1>
        <a:srgbClr val="0F78BE"/>
      </a:dk1>
      <a:lt1>
        <a:srgbClr val="FFFFFF"/>
      </a:lt1>
      <a:dk2>
        <a:srgbClr val="474747"/>
      </a:dk2>
      <a:lt2>
        <a:srgbClr val="FCB040"/>
      </a:lt2>
      <a:accent1>
        <a:srgbClr val="49C1FB"/>
      </a:accent1>
      <a:accent2>
        <a:srgbClr val="808080"/>
      </a:accent2>
      <a:accent3>
        <a:srgbClr val="AAAAAA"/>
      </a:accent3>
      <a:accent4>
        <a:srgbClr val="DADADA"/>
      </a:accent4>
      <a:accent5>
        <a:srgbClr val="C0D3EE"/>
      </a:accent5>
      <a:accent6>
        <a:srgbClr val="F0673B"/>
      </a:accent6>
      <a:hlink>
        <a:srgbClr val="0F78BE"/>
      </a:hlink>
      <a:folHlink>
        <a:srgbClr val="0F78BE"/>
      </a:folHlink>
    </a:clrScheme>
    <a:fontScheme name="9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4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47474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5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5B5B5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5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6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61616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7B7B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063A454910E42915A79DE94504AF5" ma:contentTypeVersion="0" ma:contentTypeDescription="Create a new document." ma:contentTypeScope="" ma:versionID="4e89153ea9f0231f0f608d25244943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51BB1-45E4-4C24-8FB6-9BE4C427C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6A93FD-A91E-48BF-9B29-E4C770CB06E6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09AF7B-8ABF-46A3-9AD2-5FF6727A3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23238</TotalTime>
  <Pages>0</Pages>
  <Words>239</Words>
  <Characters>0</Characters>
  <Application>Microsoft Office PowerPoint</Application>
  <PresentationFormat>On-screen Show (4:3)</PresentationFormat>
  <Lines>0</Lines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Divider page blue</vt:lpstr>
      <vt:lpstr>1_Divider page blue</vt:lpstr>
      <vt:lpstr>14_Default Design</vt:lpstr>
      <vt:lpstr>Median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Deidre Bohannon</dc:creator>
  <cp:lastModifiedBy>LAdmin</cp:lastModifiedBy>
  <cp:revision>2068</cp:revision>
  <cp:lastPrinted>2016-05-22T19:58:25Z</cp:lastPrinted>
  <dcterms:created xsi:type="dcterms:W3CDTF">2012-08-01T23:32:08Z</dcterms:created>
  <dcterms:modified xsi:type="dcterms:W3CDTF">2016-07-18T17:41:20Z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0x01010008B063A454910E42915A79DE94504AF5</vt:lpwstr>
  </property>
</Properties>
</file>