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26"/>
  </p:notesMasterIdLst>
  <p:sldIdLst>
    <p:sldId id="257" r:id="rId5"/>
    <p:sldId id="259" r:id="rId6"/>
    <p:sldId id="260" r:id="rId7"/>
    <p:sldId id="262" r:id="rId8"/>
    <p:sldId id="263" r:id="rId9"/>
    <p:sldId id="264" r:id="rId10"/>
    <p:sldId id="282" r:id="rId11"/>
    <p:sldId id="283" r:id="rId12"/>
    <p:sldId id="284" r:id="rId13"/>
    <p:sldId id="285" r:id="rId14"/>
    <p:sldId id="286" r:id="rId15"/>
    <p:sldId id="287" r:id="rId16"/>
    <p:sldId id="271" r:id="rId17"/>
    <p:sldId id="272" r:id="rId18"/>
    <p:sldId id="273" r:id="rId19"/>
    <p:sldId id="275" r:id="rId20"/>
    <p:sldId id="276" r:id="rId21"/>
    <p:sldId id="277" r:id="rId22"/>
    <p:sldId id="278" r:id="rId23"/>
    <p:sldId id="279" r:id="rId24"/>
    <p:sldId id="280" r:id="rId25"/>
  </p:sldIdLst>
  <p:sldSz cx="12192000" cy="6858000"/>
  <p:notesSz cx="7010400" cy="9296400"/>
  <p:embeddedFontLst>
    <p:embeddedFont>
      <p:font typeface="Century Schoolbook" panose="02040604050505020304" pitchFamily="18" charset="0"/>
      <p:regular r:id="rId27"/>
      <p:bold r:id="rId28"/>
      <p:italic r:id="rId29"/>
      <p:boldItalic r:id="rId30"/>
    </p:embeddedFont>
    <p:embeddedFont>
      <p:font typeface="Franklin Gothic Medium Cond" panose="020B0606030402020204" pitchFamily="34" charset="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2C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537" autoAdjust="0"/>
    <p:restoredTop sz="90898"/>
  </p:normalViewPr>
  <p:slideViewPr>
    <p:cSldViewPr snapToGrid="0" snapToObjects="1">
      <p:cViewPr varScale="1">
        <p:scale>
          <a:sx n="100" d="100"/>
          <a:sy n="100" d="100"/>
        </p:scale>
        <p:origin x="19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tableStyles" Target="tableStyle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1B8FF67-57F9-8344-8E48-6F39E9F9B468}" type="datetimeFigureOut">
              <a:rPr lang="en-US" smtClean="0"/>
              <a:t>8/4/2026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69C16DA-2766-464C-A69F-8CAE26EC7329}" type="slidenum">
              <a:rPr lang="en-US" smtClean="0"/>
              <a:t>‹#›</a:t>
            </a:fld>
            <a:endParaRPr lang="en-US" dirty="0"/>
          </a:p>
        </p:txBody>
      </p:sp>
    </p:spTree>
    <p:extLst>
      <p:ext uri="{BB962C8B-B14F-4D97-AF65-F5344CB8AC3E}">
        <p14:creationId xmlns:p14="http://schemas.microsoft.com/office/powerpoint/2010/main" val="2123640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693738"/>
            <a:ext cx="9144000" cy="2387600"/>
          </a:xfrm>
        </p:spPr>
        <p:txBody>
          <a:bodyPr anchor="b"/>
          <a:lstStyle>
            <a:lvl1pPr algn="ctr">
              <a:defRPr sz="60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524000" y="3173413"/>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736639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693738"/>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173413"/>
            <a:ext cx="9144000" cy="1655762"/>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276717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New Section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693738"/>
            <a:ext cx="9144000" cy="2387600"/>
          </a:xfrm>
        </p:spPr>
        <p:txBody>
          <a:bodyPr anchor="b"/>
          <a:lstStyle>
            <a:lvl1pPr algn="ctr">
              <a:defRPr sz="6000">
                <a:solidFill>
                  <a:srgbClr val="582C83"/>
                </a:solidFill>
              </a:defRPr>
            </a:lvl1pPr>
          </a:lstStyle>
          <a:p>
            <a:r>
              <a:rPr lang="en-US" dirty="0"/>
              <a:t>Click to edit Master title style</a:t>
            </a:r>
          </a:p>
        </p:txBody>
      </p:sp>
      <p:sp>
        <p:nvSpPr>
          <p:cNvPr id="3" name="Subtitle 2"/>
          <p:cNvSpPr>
            <a:spLocks noGrp="1"/>
          </p:cNvSpPr>
          <p:nvPr>
            <p:ph type="subTitle" idx="1"/>
          </p:nvPr>
        </p:nvSpPr>
        <p:spPr>
          <a:xfrm>
            <a:off x="1524000" y="3173413"/>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742748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6880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84561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2264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675172"/>
      </p:ext>
    </p:extLst>
  </p:cSld>
  <p:clrMap bg1="lt1" tx1="dk1" bg2="lt2" tx2="dk2" accent1="accent1" accent2="accent2" accent3="accent3" accent4="accent4" accent5="accent5" accent6="accent6" hlink="hlink" folHlink="folHlink"/>
  <p:sldLayoutIdLst>
    <p:sldLayoutId id="2147483656" r:id="rId1"/>
    <p:sldLayoutId id="2147483706" r:id="rId2"/>
    <p:sldLayoutId id="2147483649" r:id="rId3"/>
    <p:sldLayoutId id="2147483650" r:id="rId4"/>
    <p:sldLayoutId id="2147483652" r:id="rId5"/>
    <p:sldLayoutId id="2147483655" r:id="rId6"/>
  </p:sldLayoutIdLst>
  <p:txStyles>
    <p:titleStyle>
      <a:lvl1pPr algn="l" defTabSz="914400" rtl="0" eaLnBrk="1" latinLnBrk="0" hangingPunct="1">
        <a:lnSpc>
          <a:spcPct val="90000"/>
        </a:lnSpc>
        <a:spcBef>
          <a:spcPct val="0"/>
        </a:spcBef>
        <a:buNone/>
        <a:defRPr sz="4400" kern="1200">
          <a:solidFill>
            <a:srgbClr val="582C83"/>
          </a:solidFill>
          <a:latin typeface="Franklin Gothic Medium Cond" charset="0"/>
          <a:ea typeface="Franklin Gothic Medium Cond" charset="0"/>
          <a:cs typeface="Franklin Gothic Medium Cond"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2"/>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accent2"/>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accent2"/>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na4.docusign.net/Member/PowerFormSigning.aspx?PowerFormId=b9ee21fb-0c8f-4c14-8622-b57c9e6faaa7&amp;env=na4&amp;acct=77ea3871-9a40-4bea-ae38-2a654e455745&amp;v=2" TargetMode="Externa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Admissions and Tuition Benefit Information Session</a:t>
            </a:r>
          </a:p>
        </p:txBody>
      </p:sp>
      <p:sp>
        <p:nvSpPr>
          <p:cNvPr id="3" name="Subtitle 2"/>
          <p:cNvSpPr>
            <a:spLocks noGrp="1"/>
          </p:cNvSpPr>
          <p:nvPr>
            <p:ph type="subTitle" idx="1"/>
          </p:nvPr>
        </p:nvSpPr>
        <p:spPr/>
        <p:txBody>
          <a:bodyPr>
            <a:normAutofit lnSpcReduction="10000"/>
          </a:bodyPr>
          <a:lstStyle/>
          <a:p>
            <a:r>
              <a:rPr lang="en-US" dirty="0"/>
              <a:t>Presented by:</a:t>
            </a:r>
          </a:p>
          <a:p>
            <a:r>
              <a:rPr lang="en-US" dirty="0"/>
              <a:t>Office of Admissions, Financial Aid, and Human Resources</a:t>
            </a:r>
          </a:p>
          <a:p>
            <a:endParaRPr lang="en-US" dirty="0"/>
          </a:p>
          <a:p>
            <a:r>
              <a:rPr lang="en-US" i="1" dirty="0"/>
              <a:t>Furman University</a:t>
            </a:r>
          </a:p>
        </p:txBody>
      </p:sp>
    </p:spTree>
    <p:extLst>
      <p:ext uri="{BB962C8B-B14F-4D97-AF65-F5344CB8AC3E}">
        <p14:creationId xmlns:p14="http://schemas.microsoft.com/office/powerpoint/2010/main" val="1250930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in the Process - Tuition Exchange</a:t>
            </a:r>
          </a:p>
        </p:txBody>
      </p:sp>
      <p:sp>
        <p:nvSpPr>
          <p:cNvPr id="3" name="Content Placeholder 2"/>
          <p:cNvSpPr>
            <a:spLocks noGrp="1"/>
          </p:cNvSpPr>
          <p:nvPr>
            <p:ph idx="1"/>
          </p:nvPr>
        </p:nvSpPr>
        <p:spPr>
          <a:xfrm>
            <a:off x="731520" y="1591056"/>
            <a:ext cx="10981944" cy="4585907"/>
          </a:xfrm>
        </p:spPr>
        <p:txBody>
          <a:bodyPr>
            <a:normAutofit/>
          </a:bodyPr>
          <a:lstStyle/>
          <a:p>
            <a:r>
              <a:rPr lang="en-US" sz="2600" dirty="0"/>
              <a:t>Furman employee must complete TE application online at the official TE website.</a:t>
            </a:r>
          </a:p>
          <a:p>
            <a:pPr marL="0" indent="0">
              <a:buNone/>
            </a:pPr>
            <a:endParaRPr lang="en-US" sz="1100" dirty="0"/>
          </a:p>
          <a:p>
            <a:pPr>
              <a:lnSpc>
                <a:spcPct val="100000"/>
              </a:lnSpc>
            </a:pPr>
            <a:r>
              <a:rPr lang="en-US" sz="2600" dirty="0"/>
              <a:t>TE then notifies Furman that your TE application has been received</a:t>
            </a:r>
          </a:p>
          <a:p>
            <a:pPr lvl="1">
              <a:lnSpc>
                <a:spcPct val="100000"/>
              </a:lnSpc>
            </a:pPr>
            <a:r>
              <a:rPr lang="en-US" sz="2000" dirty="0"/>
              <a:t>Your TE application is approved if HR has your Furman Tuition Benefits Form, and you are deemed eligible by HR.</a:t>
            </a:r>
          </a:p>
          <a:p>
            <a:pPr lvl="1">
              <a:lnSpc>
                <a:spcPct val="100000"/>
              </a:lnSpc>
            </a:pPr>
            <a:r>
              <a:rPr lang="en-US" sz="2000" dirty="0"/>
              <a:t>TE application information is sent electronically to the schools </a:t>
            </a:r>
            <a:r>
              <a:rPr lang="en-US" sz="2000" b="1" dirty="0"/>
              <a:t>you</a:t>
            </a:r>
            <a:r>
              <a:rPr lang="en-US" sz="2000" dirty="0"/>
              <a:t> listed on the TE application.  You should apply to several schools and can add schools after the initial application is submitted.</a:t>
            </a:r>
          </a:p>
          <a:p>
            <a:pPr lvl="1">
              <a:lnSpc>
                <a:spcPct val="100000"/>
              </a:lnSpc>
            </a:pPr>
            <a:r>
              <a:rPr lang="en-US" sz="2000" dirty="0"/>
              <a:t>You and Furman are notified if your student is awarded the TE scholarship by the school(s) to which your student applied.</a:t>
            </a:r>
          </a:p>
          <a:p>
            <a:pPr lvl="2">
              <a:lnSpc>
                <a:spcPct val="100000"/>
              </a:lnSpc>
            </a:pPr>
            <a:r>
              <a:rPr lang="en-US" sz="1800" dirty="0"/>
              <a:t>Notification timetable is school-dependent</a:t>
            </a:r>
          </a:p>
        </p:txBody>
      </p:sp>
    </p:spTree>
    <p:extLst>
      <p:ext uri="{BB962C8B-B14F-4D97-AF65-F5344CB8AC3E}">
        <p14:creationId xmlns:p14="http://schemas.microsoft.com/office/powerpoint/2010/main" val="1513730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in the Process - ACS Exchange </a:t>
            </a:r>
          </a:p>
        </p:txBody>
      </p:sp>
      <p:sp>
        <p:nvSpPr>
          <p:cNvPr id="3" name="Content Placeholder 2"/>
          <p:cNvSpPr>
            <a:spLocks noGrp="1"/>
          </p:cNvSpPr>
          <p:nvPr>
            <p:ph idx="1"/>
          </p:nvPr>
        </p:nvSpPr>
        <p:spPr>
          <a:xfrm>
            <a:off x="838200" y="1825625"/>
            <a:ext cx="10792968" cy="4351338"/>
          </a:xfrm>
        </p:spPr>
        <p:txBody>
          <a:bodyPr>
            <a:normAutofit/>
          </a:bodyPr>
          <a:lstStyle/>
          <a:p>
            <a:r>
              <a:rPr lang="en-US" sz="2400" b="1" dirty="0"/>
              <a:t>Beth Anderson (Norris) </a:t>
            </a:r>
            <a:r>
              <a:rPr lang="en-US" sz="2400" dirty="0"/>
              <a:t>completes ACS application online on your student’s behalf and according to the schools you listed on the Tuition Benefits Form (Notice that this is different than the TE application)</a:t>
            </a:r>
          </a:p>
          <a:p>
            <a:pPr lvl="1">
              <a:lnSpc>
                <a:spcPct val="100000"/>
              </a:lnSpc>
            </a:pPr>
            <a:r>
              <a:rPr lang="en-US" sz="2000" dirty="0"/>
              <a:t>You and Furman are notified </a:t>
            </a:r>
            <a:r>
              <a:rPr lang="en-US" sz="2000" b="1" dirty="0"/>
              <a:t>by the importing school </a:t>
            </a:r>
            <a:r>
              <a:rPr lang="en-US" sz="2000" dirty="0"/>
              <a:t>if your student is awarded ACS Tuition Exchange</a:t>
            </a:r>
          </a:p>
          <a:p>
            <a:pPr lvl="1"/>
            <a:r>
              <a:rPr lang="en-US" sz="2000" dirty="0"/>
              <a:t>Notification timetable is school-dependent</a:t>
            </a:r>
          </a:p>
          <a:p>
            <a:pPr marL="457200" lvl="1" indent="0">
              <a:buNone/>
            </a:pPr>
            <a:endParaRPr lang="en-US" sz="1200" dirty="0"/>
          </a:p>
          <a:p>
            <a:pPr>
              <a:lnSpc>
                <a:spcPct val="100000"/>
              </a:lnSpc>
            </a:pPr>
            <a:r>
              <a:rPr lang="en-US" sz="2400" dirty="0"/>
              <a:t>Parent pays $2,000 fee to ACS by July 15 when accepted and committed to school.</a:t>
            </a:r>
          </a:p>
          <a:p>
            <a:pPr lvl="1">
              <a:lnSpc>
                <a:spcPct val="100000"/>
              </a:lnSpc>
            </a:pPr>
            <a:r>
              <a:rPr lang="en-US" sz="2000" dirty="0"/>
              <a:t>ACS will bill parents directly for this fee.</a:t>
            </a:r>
          </a:p>
          <a:p>
            <a:pPr lvl="1"/>
            <a:r>
              <a:rPr lang="en-US" sz="2000" dirty="0"/>
              <a:t>If your school is an ACS and TE school, apply for both programs.</a:t>
            </a:r>
          </a:p>
        </p:txBody>
      </p:sp>
    </p:spTree>
    <p:extLst>
      <p:ext uri="{BB962C8B-B14F-4D97-AF65-F5344CB8AC3E}">
        <p14:creationId xmlns:p14="http://schemas.microsoft.com/office/powerpoint/2010/main" val="4146754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Remember…</a:t>
            </a:r>
          </a:p>
        </p:txBody>
      </p:sp>
      <p:sp>
        <p:nvSpPr>
          <p:cNvPr id="3" name="Content Placeholder 2"/>
          <p:cNvSpPr>
            <a:spLocks noGrp="1"/>
          </p:cNvSpPr>
          <p:nvPr>
            <p:ph idx="1"/>
          </p:nvPr>
        </p:nvSpPr>
        <p:spPr>
          <a:xfrm>
            <a:off x="495301" y="1381125"/>
            <a:ext cx="11172824" cy="5111749"/>
          </a:xfrm>
        </p:spPr>
        <p:txBody>
          <a:bodyPr>
            <a:normAutofit/>
          </a:bodyPr>
          <a:lstStyle/>
          <a:p>
            <a:r>
              <a:rPr lang="en-US" sz="1900" dirty="0"/>
              <a:t>Admission to TE/ACS schools is not guaranteed.</a:t>
            </a:r>
          </a:p>
          <a:p>
            <a:pPr>
              <a:lnSpc>
                <a:spcPct val="100000"/>
              </a:lnSpc>
            </a:pPr>
            <a:r>
              <a:rPr lang="en-US" sz="1900" dirty="0"/>
              <a:t>TE/ACS awards are not guaranteed.</a:t>
            </a:r>
          </a:p>
          <a:p>
            <a:pPr>
              <a:lnSpc>
                <a:spcPct val="110000"/>
              </a:lnSpc>
            </a:pPr>
            <a:r>
              <a:rPr lang="en-US" sz="1900" dirty="0"/>
              <a:t>If your student is awarded TE, certification of continued eligibility is required each year.</a:t>
            </a:r>
          </a:p>
          <a:p>
            <a:pPr lvl="1"/>
            <a:r>
              <a:rPr lang="en-US" sz="1900" dirty="0"/>
              <a:t>Furman does this on your behalf, but you need to submit the tuition benefit form to HR first</a:t>
            </a:r>
          </a:p>
          <a:p>
            <a:pPr>
              <a:lnSpc>
                <a:spcPct val="100000"/>
              </a:lnSpc>
            </a:pPr>
            <a:r>
              <a:rPr lang="en-US" sz="1900" dirty="0"/>
              <a:t>Tuition Exchange programs are valid for </a:t>
            </a:r>
            <a:r>
              <a:rPr lang="en-US" sz="1900" b="1" dirty="0"/>
              <a:t>8 semesters </a:t>
            </a:r>
            <a:r>
              <a:rPr lang="en-US" sz="1900" dirty="0"/>
              <a:t>– we recommend </a:t>
            </a:r>
            <a:r>
              <a:rPr lang="en-US" sz="1900" b="1" dirty="0"/>
              <a:t>not</a:t>
            </a:r>
            <a:r>
              <a:rPr lang="en-US" sz="1900" dirty="0"/>
              <a:t> using them for summer terms</a:t>
            </a:r>
          </a:p>
          <a:p>
            <a:pPr>
              <a:lnSpc>
                <a:spcPct val="100000"/>
              </a:lnSpc>
            </a:pPr>
            <a:r>
              <a:rPr lang="en-US" sz="1900" dirty="0"/>
              <a:t>If your student takes any college courses after high school graduation but before entering their freshman year of college, they are considered a transfer student and that </a:t>
            </a:r>
            <a:r>
              <a:rPr lang="en-US" sz="1900" b="1" dirty="0"/>
              <a:t>may </a:t>
            </a:r>
            <a:r>
              <a:rPr lang="en-US" sz="1900" dirty="0"/>
              <a:t>make them ineligible for the tuition exchange program.  Check with the college they want to attend before allowing them to take courses to get ahead.</a:t>
            </a:r>
            <a:endParaRPr lang="en-US" sz="1900" b="1" dirty="0"/>
          </a:p>
          <a:p>
            <a:pPr>
              <a:lnSpc>
                <a:spcPct val="100000"/>
              </a:lnSpc>
            </a:pPr>
            <a:r>
              <a:rPr lang="en-US" sz="1900" dirty="0"/>
              <a:t>The Furman Tuition Benefit form must be completed each year and submitted to HR (August is recommended).</a:t>
            </a:r>
          </a:p>
          <a:p>
            <a:pPr lvl="1"/>
            <a:r>
              <a:rPr lang="en-US" sz="1900" dirty="0"/>
              <a:t>You should notify HR of any change in your student’s enrollment, i.e. leave of absence, transferring, etc.</a:t>
            </a:r>
          </a:p>
          <a:p>
            <a:pPr marL="457200" lvl="1" indent="0">
              <a:buNone/>
            </a:pPr>
            <a:endParaRPr lang="en-US" sz="2200" dirty="0"/>
          </a:p>
        </p:txBody>
      </p:sp>
    </p:spTree>
    <p:extLst>
      <p:ext uri="{BB962C8B-B14F-4D97-AF65-F5344CB8AC3E}">
        <p14:creationId xmlns:p14="http://schemas.microsoft.com/office/powerpoint/2010/main" val="23944004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524000" y="1084156"/>
            <a:ext cx="9144000" cy="2387600"/>
          </a:xfrm>
        </p:spPr>
        <p:txBody>
          <a:bodyPr/>
          <a:lstStyle/>
          <a:p>
            <a:r>
              <a:rPr lang="en-US" dirty="0"/>
              <a:t>Tuition Benefits</a:t>
            </a:r>
          </a:p>
        </p:txBody>
      </p:sp>
    </p:spTree>
    <p:extLst>
      <p:ext uri="{BB962C8B-B14F-4D97-AF65-F5344CB8AC3E}">
        <p14:creationId xmlns:p14="http://schemas.microsoft.com/office/powerpoint/2010/main" val="24302861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Tuition Programs</a:t>
            </a:r>
          </a:p>
        </p:txBody>
      </p:sp>
      <p:sp>
        <p:nvSpPr>
          <p:cNvPr id="3" name="Content Placeholder 2"/>
          <p:cNvSpPr>
            <a:spLocks noGrp="1"/>
          </p:cNvSpPr>
          <p:nvPr>
            <p:ph idx="1"/>
          </p:nvPr>
        </p:nvSpPr>
        <p:spPr>
          <a:xfrm>
            <a:off x="838200" y="1690688"/>
            <a:ext cx="10515600" cy="4351338"/>
          </a:xfrm>
        </p:spPr>
        <p:txBody>
          <a:bodyPr>
            <a:normAutofit/>
          </a:bodyPr>
          <a:lstStyle/>
          <a:p>
            <a:pPr>
              <a:lnSpc>
                <a:spcPct val="100000"/>
              </a:lnSpc>
            </a:pPr>
            <a:r>
              <a:rPr lang="en-US" sz="2600" dirty="0"/>
              <a:t>Furman University Undergraduate and Graduate Programs</a:t>
            </a:r>
          </a:p>
          <a:p>
            <a:pPr marL="457200" lvl="1" indent="0">
              <a:lnSpc>
                <a:spcPct val="100000"/>
              </a:lnSpc>
              <a:buNone/>
            </a:pPr>
            <a:endParaRPr lang="en-US" sz="1100" i="1" dirty="0"/>
          </a:p>
          <a:p>
            <a:pPr>
              <a:lnSpc>
                <a:spcPct val="100000"/>
              </a:lnSpc>
            </a:pPr>
            <a:r>
              <a:rPr lang="en-US" sz="2600" dirty="0"/>
              <a:t>Tuition Exchange and ACS Exchange</a:t>
            </a:r>
          </a:p>
          <a:p>
            <a:pPr marL="457200" lvl="1" indent="0">
              <a:lnSpc>
                <a:spcPct val="100000"/>
              </a:lnSpc>
              <a:buNone/>
            </a:pPr>
            <a:endParaRPr lang="en-US" sz="1100" i="1" dirty="0"/>
          </a:p>
          <a:p>
            <a:pPr>
              <a:lnSpc>
                <a:spcPct val="100000"/>
              </a:lnSpc>
            </a:pPr>
            <a:r>
              <a:rPr lang="en-US" sz="2600" dirty="0"/>
              <a:t>Tuition Scholarship Grant</a:t>
            </a:r>
          </a:p>
          <a:p>
            <a:pPr marL="457200" lvl="1" indent="0">
              <a:lnSpc>
                <a:spcPct val="100000"/>
              </a:lnSpc>
              <a:buNone/>
            </a:pPr>
            <a:endParaRPr lang="en-US" sz="1100" i="1" dirty="0"/>
          </a:p>
          <a:p>
            <a:pPr>
              <a:lnSpc>
                <a:spcPct val="100000"/>
              </a:lnSpc>
            </a:pPr>
            <a:r>
              <a:rPr lang="en-US" sz="2600" dirty="0"/>
              <a:t>Job-Related Tuition Reimbursement</a:t>
            </a:r>
          </a:p>
        </p:txBody>
      </p:sp>
    </p:spTree>
    <p:extLst>
      <p:ext uri="{BB962C8B-B14F-4D97-AF65-F5344CB8AC3E}">
        <p14:creationId xmlns:p14="http://schemas.microsoft.com/office/powerpoint/2010/main" val="8693635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Eligibility Requirements</a:t>
            </a:r>
          </a:p>
        </p:txBody>
      </p:sp>
      <p:sp>
        <p:nvSpPr>
          <p:cNvPr id="3" name="Content Placeholder 2"/>
          <p:cNvSpPr>
            <a:spLocks noGrp="1"/>
          </p:cNvSpPr>
          <p:nvPr>
            <p:ph idx="1"/>
          </p:nvPr>
        </p:nvSpPr>
        <p:spPr>
          <a:xfrm>
            <a:off x="838200" y="1556385"/>
            <a:ext cx="10515600" cy="4587240"/>
          </a:xfrm>
        </p:spPr>
        <p:txBody>
          <a:bodyPr>
            <a:normAutofit fontScale="92500" lnSpcReduction="20000"/>
          </a:bodyPr>
          <a:lstStyle/>
          <a:p>
            <a:r>
              <a:rPr lang="en-US" dirty="0"/>
              <a:t>Faculty and Staff Requirements</a:t>
            </a:r>
          </a:p>
          <a:p>
            <a:pPr lvl="1">
              <a:lnSpc>
                <a:spcPct val="110000"/>
              </a:lnSpc>
            </a:pPr>
            <a:r>
              <a:rPr lang="en-US" dirty="0"/>
              <a:t>2 Years Continuous Service</a:t>
            </a:r>
          </a:p>
          <a:p>
            <a:pPr lvl="2">
              <a:lnSpc>
                <a:spcPct val="110000"/>
              </a:lnSpc>
            </a:pPr>
            <a:r>
              <a:rPr lang="en-US" dirty="0"/>
              <a:t>Family leave and sabbatical leave are not considered interruptions to continuous service</a:t>
            </a:r>
          </a:p>
          <a:p>
            <a:pPr lvl="1">
              <a:lnSpc>
                <a:spcPct val="110000"/>
              </a:lnSpc>
            </a:pPr>
            <a:r>
              <a:rPr lang="en-US" dirty="0"/>
              <a:t>Faculty – ¾ teaching load</a:t>
            </a:r>
          </a:p>
          <a:p>
            <a:pPr lvl="1">
              <a:lnSpc>
                <a:spcPct val="110000"/>
              </a:lnSpc>
            </a:pPr>
            <a:r>
              <a:rPr lang="en-US" dirty="0"/>
              <a:t>Staff – minimum of 30 work hours per week</a:t>
            </a:r>
          </a:p>
          <a:p>
            <a:pPr lvl="1"/>
            <a:endParaRPr lang="en-US" dirty="0"/>
          </a:p>
          <a:p>
            <a:r>
              <a:rPr lang="en-US" dirty="0"/>
              <a:t>Dependent Requirements</a:t>
            </a:r>
          </a:p>
          <a:p>
            <a:pPr lvl="1">
              <a:lnSpc>
                <a:spcPct val="110000"/>
              </a:lnSpc>
            </a:pPr>
            <a:r>
              <a:rPr lang="en-US" dirty="0"/>
              <a:t>Legal spouse/partner</a:t>
            </a:r>
          </a:p>
          <a:p>
            <a:pPr lvl="1">
              <a:lnSpc>
                <a:spcPct val="110000"/>
              </a:lnSpc>
            </a:pPr>
            <a:r>
              <a:rPr lang="en-US" dirty="0"/>
              <a:t>Dependent child – biological child, step-child, legally adopted child, child under legal guardianship</a:t>
            </a:r>
          </a:p>
          <a:p>
            <a:pPr lvl="2">
              <a:lnSpc>
                <a:spcPct val="110000"/>
              </a:lnSpc>
            </a:pPr>
            <a:r>
              <a:rPr lang="en-US" dirty="0"/>
              <a:t>under 24 years of age</a:t>
            </a:r>
          </a:p>
          <a:p>
            <a:pPr lvl="2">
              <a:lnSpc>
                <a:spcPct val="110000"/>
              </a:lnSpc>
            </a:pPr>
            <a:r>
              <a:rPr lang="en-US" dirty="0"/>
              <a:t>has not completed a bachelors level program</a:t>
            </a:r>
          </a:p>
        </p:txBody>
      </p:sp>
    </p:spTree>
    <p:extLst>
      <p:ext uri="{BB962C8B-B14F-4D97-AF65-F5344CB8AC3E}">
        <p14:creationId xmlns:p14="http://schemas.microsoft.com/office/powerpoint/2010/main" val="6864215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4294967295"/>
          </p:nvPr>
        </p:nvSpPr>
        <p:spPr>
          <a:xfrm>
            <a:off x="6086856" y="902081"/>
            <a:ext cx="5181600" cy="4351338"/>
          </a:xfrm>
        </p:spPr>
        <p:txBody>
          <a:bodyPr/>
          <a:lstStyle/>
          <a:p>
            <a:pPr marL="0" indent="0">
              <a:buNone/>
            </a:pPr>
            <a:r>
              <a:rPr lang="en-US" dirty="0">
                <a:hlinkClick r:id="rId2"/>
              </a:rPr>
              <a:t>Link</a:t>
            </a:r>
            <a:endParaRPr lang="en-US" dirty="0"/>
          </a:p>
        </p:txBody>
      </p:sp>
      <p:pic>
        <p:nvPicPr>
          <p:cNvPr id="5" name="Content Placeholder 4"/>
          <p:cNvPicPr>
            <a:picLocks noGrp="1" noChangeAspect="1"/>
          </p:cNvPicPr>
          <p:nvPr>
            <p:ph sz="half" idx="4294967295"/>
          </p:nvPr>
        </p:nvPicPr>
        <p:blipFill>
          <a:blip r:embed="rId3"/>
          <a:stretch>
            <a:fillRect/>
          </a:stretch>
        </p:blipFill>
        <p:spPr>
          <a:xfrm>
            <a:off x="1545541" y="156258"/>
            <a:ext cx="4979051" cy="6130241"/>
          </a:xfrm>
          <a:prstGeom prst="rect">
            <a:avLst/>
          </a:prstGeom>
        </p:spPr>
      </p:pic>
      <p:sp>
        <p:nvSpPr>
          <p:cNvPr id="2" name="TextBox 1"/>
          <p:cNvSpPr txBox="1"/>
          <p:nvPr/>
        </p:nvSpPr>
        <p:spPr>
          <a:xfrm>
            <a:off x="6524592" y="5242981"/>
            <a:ext cx="5564665" cy="923330"/>
          </a:xfrm>
          <a:prstGeom prst="rect">
            <a:avLst/>
          </a:prstGeom>
          <a:noFill/>
        </p:spPr>
        <p:txBody>
          <a:bodyPr wrap="square" rtlCol="0">
            <a:spAutoFit/>
          </a:bodyPr>
          <a:lstStyle/>
          <a:p>
            <a:r>
              <a:rPr lang="en-US" dirty="0"/>
              <a:t>Tuition Benefit form can be found at:</a:t>
            </a:r>
          </a:p>
          <a:p>
            <a:r>
              <a:rPr lang="en-US" i="1" dirty="0"/>
              <a:t>https://www.furman.edu/offices-services/human-resources/benefits/tuition-benefits/</a:t>
            </a:r>
          </a:p>
        </p:txBody>
      </p:sp>
    </p:spTree>
    <p:extLst>
      <p:ext uri="{BB962C8B-B14F-4D97-AF65-F5344CB8AC3E}">
        <p14:creationId xmlns:p14="http://schemas.microsoft.com/office/powerpoint/2010/main" val="30802821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Furman Undergraduate &amp; Graduate Programs</a:t>
            </a:r>
            <a:br>
              <a:rPr lang="en-US" dirty="0"/>
            </a:br>
            <a:r>
              <a:rPr lang="en-US" sz="3200" i="1" dirty="0"/>
              <a:t>(Available for employee, spouse, and dependent children)</a:t>
            </a:r>
          </a:p>
        </p:txBody>
      </p:sp>
      <p:sp>
        <p:nvSpPr>
          <p:cNvPr id="3" name="Content Placeholder 2"/>
          <p:cNvSpPr>
            <a:spLocks noGrp="1"/>
          </p:cNvSpPr>
          <p:nvPr>
            <p:ph idx="1"/>
          </p:nvPr>
        </p:nvSpPr>
        <p:spPr>
          <a:xfrm>
            <a:off x="838200" y="2182241"/>
            <a:ext cx="10515600" cy="3199384"/>
          </a:xfrm>
        </p:spPr>
        <p:txBody>
          <a:bodyPr>
            <a:normAutofit fontScale="92500" lnSpcReduction="20000"/>
          </a:bodyPr>
          <a:lstStyle/>
          <a:p>
            <a:pPr>
              <a:lnSpc>
                <a:spcPct val="100000"/>
              </a:lnSpc>
            </a:pPr>
            <a:r>
              <a:rPr lang="en-US" sz="2600" dirty="0"/>
              <a:t>Must be admitted through Office of Admissions or Office of Graduate Studies.</a:t>
            </a:r>
          </a:p>
          <a:p>
            <a:pPr marL="0" indent="0">
              <a:lnSpc>
                <a:spcPct val="100000"/>
              </a:lnSpc>
              <a:buNone/>
            </a:pPr>
            <a:endParaRPr lang="en-US" sz="900" dirty="0"/>
          </a:p>
          <a:p>
            <a:pPr>
              <a:lnSpc>
                <a:spcPct val="110000"/>
              </a:lnSpc>
            </a:pPr>
            <a:r>
              <a:rPr lang="en-US" sz="2600" dirty="0"/>
              <a:t>Tuition benefit does not include non-tuition charges such as fees, room and board, books, residence halls damage deposits, student insurance, ROTC deposit, courses taken on audit basis, and other special charges related to enrolling in the University.</a:t>
            </a:r>
          </a:p>
          <a:p>
            <a:pPr marL="0" indent="0">
              <a:lnSpc>
                <a:spcPct val="110000"/>
              </a:lnSpc>
              <a:buNone/>
            </a:pPr>
            <a:endParaRPr lang="en-US" sz="900" dirty="0"/>
          </a:p>
          <a:p>
            <a:pPr>
              <a:lnSpc>
                <a:spcPct val="100000"/>
              </a:lnSpc>
            </a:pPr>
            <a:r>
              <a:rPr lang="en-US" sz="2600" dirty="0"/>
              <a:t>Form: Submit once a year</a:t>
            </a:r>
          </a:p>
        </p:txBody>
      </p:sp>
    </p:spTree>
    <p:extLst>
      <p:ext uri="{BB962C8B-B14F-4D97-AF65-F5344CB8AC3E}">
        <p14:creationId xmlns:p14="http://schemas.microsoft.com/office/powerpoint/2010/main" val="9403414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Tuition Exchange &amp; ACS Exchange</a:t>
            </a:r>
            <a:br>
              <a:rPr lang="en-US" dirty="0"/>
            </a:br>
            <a:r>
              <a:rPr lang="en-US" sz="3200" i="1" dirty="0"/>
              <a:t>(Available for eligible dependent children only)</a:t>
            </a:r>
            <a:endParaRPr lang="en-US" i="1" dirty="0"/>
          </a:p>
        </p:txBody>
      </p:sp>
      <p:sp>
        <p:nvSpPr>
          <p:cNvPr id="3" name="Content Placeholder 2"/>
          <p:cNvSpPr>
            <a:spLocks noGrp="1"/>
          </p:cNvSpPr>
          <p:nvPr>
            <p:ph idx="1"/>
          </p:nvPr>
        </p:nvSpPr>
        <p:spPr>
          <a:xfrm>
            <a:off x="838200" y="1901000"/>
            <a:ext cx="10783824" cy="4472368"/>
          </a:xfrm>
        </p:spPr>
        <p:txBody>
          <a:bodyPr>
            <a:normAutofit fontScale="85000" lnSpcReduction="10000"/>
          </a:bodyPr>
          <a:lstStyle/>
          <a:p>
            <a:r>
              <a:rPr lang="en-US" dirty="0"/>
              <a:t>Eligibility in the exchange programs requires the dependent child meet the admission requirement and be pursuing their first undergraduate degree full-time during the regular school year (not summer school).</a:t>
            </a:r>
          </a:p>
          <a:p>
            <a:pPr marL="0" indent="0">
              <a:buNone/>
            </a:pPr>
            <a:endParaRPr lang="en-US" sz="1200" dirty="0"/>
          </a:p>
          <a:p>
            <a:pPr>
              <a:lnSpc>
                <a:spcPct val="110000"/>
              </a:lnSpc>
            </a:pPr>
            <a:r>
              <a:rPr lang="en-US" dirty="0"/>
              <a:t>Eligible until 8 semesters are completed or fulfillment of undergraduate requirements, whichever comes first; not over age 23</a:t>
            </a:r>
          </a:p>
          <a:p>
            <a:pPr marL="0" indent="0">
              <a:lnSpc>
                <a:spcPct val="110000"/>
              </a:lnSpc>
              <a:buNone/>
            </a:pPr>
            <a:endParaRPr lang="en-US" sz="1300" dirty="0"/>
          </a:p>
          <a:p>
            <a:pPr>
              <a:lnSpc>
                <a:spcPct val="110000"/>
              </a:lnSpc>
            </a:pPr>
            <a:r>
              <a:rPr lang="en-US" dirty="0"/>
              <a:t>Participating schools</a:t>
            </a:r>
          </a:p>
          <a:p>
            <a:pPr lvl="1"/>
            <a:r>
              <a:rPr lang="en-US" dirty="0"/>
              <a:t>Tuition Exchange – www.tuitionexchange.org</a:t>
            </a:r>
          </a:p>
          <a:p>
            <a:pPr lvl="1"/>
            <a:r>
              <a:rPr lang="en-US" dirty="0"/>
              <a:t>ACS – www.colleges.org</a:t>
            </a:r>
          </a:p>
          <a:p>
            <a:pPr marL="457200" lvl="1" indent="0">
              <a:buNone/>
            </a:pPr>
            <a:endParaRPr lang="en-US" sz="1300" dirty="0"/>
          </a:p>
          <a:p>
            <a:pPr>
              <a:lnSpc>
                <a:spcPct val="110000"/>
              </a:lnSpc>
            </a:pPr>
            <a:r>
              <a:rPr lang="en-US" dirty="0"/>
              <a:t>Form: Submit once a year</a:t>
            </a:r>
          </a:p>
        </p:txBody>
      </p:sp>
    </p:spTree>
    <p:extLst>
      <p:ext uri="{BB962C8B-B14F-4D97-AF65-F5344CB8AC3E}">
        <p14:creationId xmlns:p14="http://schemas.microsoft.com/office/powerpoint/2010/main" val="20689723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Tuition Scholarship Program</a:t>
            </a:r>
            <a:br>
              <a:rPr lang="en-US" dirty="0"/>
            </a:br>
            <a:r>
              <a:rPr lang="en-US" sz="3200" i="1" dirty="0"/>
              <a:t>(Available for dependent children only)</a:t>
            </a:r>
            <a:endParaRPr lang="en-US" i="1" dirty="0"/>
          </a:p>
        </p:txBody>
      </p:sp>
      <p:sp>
        <p:nvSpPr>
          <p:cNvPr id="3" name="Content Placeholder 2"/>
          <p:cNvSpPr>
            <a:spLocks noGrp="1"/>
          </p:cNvSpPr>
          <p:nvPr>
            <p:ph idx="1"/>
          </p:nvPr>
        </p:nvSpPr>
        <p:spPr/>
        <p:txBody>
          <a:bodyPr>
            <a:normAutofit/>
          </a:bodyPr>
          <a:lstStyle/>
          <a:p>
            <a:r>
              <a:rPr lang="en-US" sz="2600" dirty="0"/>
              <a:t>Dependent must be enrolled full-time in a two-year or four-year accredited college or university pursing an undergraduate degree</a:t>
            </a:r>
          </a:p>
          <a:p>
            <a:pPr marL="0" indent="0">
              <a:buNone/>
            </a:pPr>
            <a:endParaRPr lang="en-US" sz="900" dirty="0"/>
          </a:p>
          <a:p>
            <a:r>
              <a:rPr lang="en-US" sz="2600" dirty="0"/>
              <a:t>Maximum award amount - $2,530 per year ($1,265/semester)</a:t>
            </a:r>
          </a:p>
          <a:p>
            <a:pPr marL="0" indent="0">
              <a:buNone/>
            </a:pPr>
            <a:endParaRPr lang="en-US" sz="900" dirty="0"/>
          </a:p>
          <a:p>
            <a:r>
              <a:rPr lang="en-US" sz="2600" dirty="0"/>
              <a:t>Eligible until 8 semesters are completed or fulfillment of bachelor’s degree requirements, whichever comes first.</a:t>
            </a:r>
          </a:p>
          <a:p>
            <a:pPr marL="0" indent="0">
              <a:buNone/>
            </a:pPr>
            <a:endParaRPr lang="en-US" sz="900" dirty="0"/>
          </a:p>
          <a:p>
            <a:r>
              <a:rPr lang="en-US" sz="2600" dirty="0"/>
              <a:t>Benefit can only be applied to tuition charges.</a:t>
            </a:r>
          </a:p>
          <a:p>
            <a:pPr marL="0" indent="0">
              <a:buNone/>
            </a:pPr>
            <a:endParaRPr lang="en-US" sz="900" dirty="0"/>
          </a:p>
          <a:p>
            <a:r>
              <a:rPr lang="en-US" sz="2600" dirty="0"/>
              <a:t>Form: Submit </a:t>
            </a:r>
            <a:r>
              <a:rPr lang="en-US" sz="2600" b="1" dirty="0"/>
              <a:t>each</a:t>
            </a:r>
            <a:r>
              <a:rPr lang="en-US" sz="2600" dirty="0"/>
              <a:t> semester</a:t>
            </a:r>
          </a:p>
        </p:txBody>
      </p:sp>
    </p:spTree>
    <p:extLst>
      <p:ext uri="{BB962C8B-B14F-4D97-AF65-F5344CB8AC3E}">
        <p14:creationId xmlns:p14="http://schemas.microsoft.com/office/powerpoint/2010/main" val="2907004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Admissions Process</a:t>
            </a:r>
          </a:p>
        </p:txBody>
      </p:sp>
    </p:spTree>
    <p:extLst>
      <p:ext uri="{BB962C8B-B14F-4D97-AF65-F5344CB8AC3E}">
        <p14:creationId xmlns:p14="http://schemas.microsoft.com/office/powerpoint/2010/main" val="41782126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Job-Related Tuition Reimbursement</a:t>
            </a:r>
            <a:br>
              <a:rPr lang="en-US" dirty="0"/>
            </a:br>
            <a:r>
              <a:rPr lang="en-US" sz="3200" i="1" dirty="0"/>
              <a:t>(Staff Only)</a:t>
            </a:r>
            <a:endParaRPr lang="en-US" i="1" dirty="0"/>
          </a:p>
        </p:txBody>
      </p:sp>
      <p:sp>
        <p:nvSpPr>
          <p:cNvPr id="3" name="Content Placeholder 2"/>
          <p:cNvSpPr>
            <a:spLocks noGrp="1"/>
          </p:cNvSpPr>
          <p:nvPr>
            <p:ph idx="1"/>
          </p:nvPr>
        </p:nvSpPr>
        <p:spPr>
          <a:xfrm>
            <a:off x="838200" y="1690688"/>
            <a:ext cx="10515600" cy="4554663"/>
          </a:xfrm>
        </p:spPr>
        <p:txBody>
          <a:bodyPr>
            <a:normAutofit fontScale="92500" lnSpcReduction="10000"/>
          </a:bodyPr>
          <a:lstStyle/>
          <a:p>
            <a:r>
              <a:rPr lang="en-US" dirty="0"/>
              <a:t>Available to full-time staff who attend accredited colleges and universities other than Furman.</a:t>
            </a:r>
          </a:p>
          <a:p>
            <a:pPr marL="0" indent="0">
              <a:buNone/>
            </a:pPr>
            <a:endParaRPr lang="en-US" sz="1000" dirty="0"/>
          </a:p>
          <a:p>
            <a:r>
              <a:rPr lang="en-US" dirty="0"/>
              <a:t>Eligible courses:</a:t>
            </a:r>
          </a:p>
          <a:p>
            <a:pPr lvl="1"/>
            <a:r>
              <a:rPr lang="en-US" dirty="0"/>
              <a:t>Job-related courses which apply to career opportunities available at Furman</a:t>
            </a:r>
          </a:p>
          <a:p>
            <a:pPr lvl="1"/>
            <a:r>
              <a:rPr lang="en-US" dirty="0"/>
              <a:t>Courses that lead to an associate, undergraduate or graduate degree, provided the degree is related to opportunities within the University</a:t>
            </a:r>
          </a:p>
          <a:p>
            <a:pPr lvl="1"/>
            <a:r>
              <a:rPr lang="en-US" dirty="0"/>
              <a:t>‘Long-term” courses to obtain occupational certification that relate to job opportunities at Furman</a:t>
            </a:r>
          </a:p>
          <a:p>
            <a:pPr marL="457200" lvl="1" indent="0">
              <a:buNone/>
            </a:pPr>
            <a:endParaRPr lang="en-US" sz="1000" dirty="0"/>
          </a:p>
          <a:p>
            <a:r>
              <a:rPr lang="en-US" dirty="0"/>
              <a:t>Maximum award amount: $1,500 per year ($750/semester)</a:t>
            </a:r>
          </a:p>
          <a:p>
            <a:pPr marL="0" indent="0">
              <a:buNone/>
            </a:pPr>
            <a:endParaRPr lang="en-US" sz="1000" dirty="0"/>
          </a:p>
          <a:p>
            <a:r>
              <a:rPr lang="en-US" dirty="0"/>
              <a:t>Form: Completed </a:t>
            </a:r>
            <a:r>
              <a:rPr lang="en-US" b="1" dirty="0"/>
              <a:t>each</a:t>
            </a:r>
            <a:r>
              <a:rPr lang="en-US" dirty="0"/>
              <a:t> semester</a:t>
            </a:r>
          </a:p>
        </p:txBody>
      </p:sp>
    </p:spTree>
    <p:extLst>
      <p:ext uri="{BB962C8B-B14F-4D97-AF65-F5344CB8AC3E}">
        <p14:creationId xmlns:p14="http://schemas.microsoft.com/office/powerpoint/2010/main" val="28889238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Questions?</a:t>
            </a:r>
          </a:p>
        </p:txBody>
      </p:sp>
    </p:spTree>
    <p:extLst>
      <p:ext uri="{BB962C8B-B14F-4D97-AF65-F5344CB8AC3E}">
        <p14:creationId xmlns:p14="http://schemas.microsoft.com/office/powerpoint/2010/main" val="92054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The College Search</a:t>
            </a:r>
          </a:p>
        </p:txBody>
      </p:sp>
      <p:sp>
        <p:nvSpPr>
          <p:cNvPr id="5" name="Content Placeholder 4"/>
          <p:cNvSpPr>
            <a:spLocks noGrp="1"/>
          </p:cNvSpPr>
          <p:nvPr>
            <p:ph idx="1"/>
          </p:nvPr>
        </p:nvSpPr>
        <p:spPr/>
        <p:txBody>
          <a:bodyPr>
            <a:normAutofit fontScale="92500" lnSpcReduction="10000"/>
          </a:bodyPr>
          <a:lstStyle/>
          <a:p>
            <a:r>
              <a:rPr lang="en-US" dirty="0"/>
              <a:t>What to do after high school?</a:t>
            </a:r>
          </a:p>
          <a:p>
            <a:pPr lvl="1"/>
            <a:r>
              <a:rPr lang="en-US" dirty="0"/>
              <a:t>College</a:t>
            </a:r>
          </a:p>
          <a:p>
            <a:pPr lvl="1"/>
            <a:r>
              <a:rPr lang="en-US" dirty="0"/>
              <a:t>Military</a:t>
            </a:r>
          </a:p>
          <a:p>
            <a:pPr lvl="1"/>
            <a:r>
              <a:rPr lang="en-US" dirty="0"/>
              <a:t>Employment</a:t>
            </a:r>
          </a:p>
          <a:p>
            <a:pPr lvl="1"/>
            <a:endParaRPr lang="en-US" dirty="0"/>
          </a:p>
          <a:p>
            <a:r>
              <a:rPr lang="en-US" dirty="0"/>
              <a:t>Which college is right for me?</a:t>
            </a:r>
          </a:p>
          <a:p>
            <a:pPr lvl="1"/>
            <a:r>
              <a:rPr lang="en-US" dirty="0"/>
              <a:t>Connect with school counselor</a:t>
            </a:r>
          </a:p>
          <a:p>
            <a:pPr lvl="1"/>
            <a:r>
              <a:rPr lang="en-US" dirty="0"/>
              <a:t>Connect with admissions counselor</a:t>
            </a:r>
          </a:p>
          <a:p>
            <a:pPr lvl="1"/>
            <a:r>
              <a:rPr lang="en-US" dirty="0"/>
              <a:t>Online Research</a:t>
            </a:r>
          </a:p>
          <a:p>
            <a:pPr lvl="1"/>
            <a:r>
              <a:rPr lang="en-US" dirty="0"/>
              <a:t>Campus Tours</a:t>
            </a:r>
          </a:p>
          <a:p>
            <a:pPr lvl="1"/>
            <a:r>
              <a:rPr lang="en-US" dirty="0"/>
              <a:t>College Fairs</a:t>
            </a:r>
          </a:p>
          <a:p>
            <a:pPr lvl="8"/>
            <a:r>
              <a:rPr lang="en-US" sz="1900" i="1" dirty="0"/>
              <a:t>Fit is also important</a:t>
            </a:r>
          </a:p>
        </p:txBody>
      </p:sp>
    </p:spTree>
    <p:extLst>
      <p:ext uri="{BB962C8B-B14F-4D97-AF65-F5344CB8AC3E}">
        <p14:creationId xmlns:p14="http://schemas.microsoft.com/office/powerpoint/2010/main" val="6326512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0533"/>
            <a:ext cx="10515600" cy="1325563"/>
          </a:xfrm>
        </p:spPr>
        <p:txBody>
          <a:bodyPr/>
          <a:lstStyle/>
          <a:p>
            <a:r>
              <a:rPr lang="en-US" dirty="0"/>
              <a:t>Furman University – Admissions Process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0504117"/>
              </p:ext>
            </p:extLst>
          </p:nvPr>
        </p:nvGraphicFramePr>
        <p:xfrm>
          <a:off x="557785" y="1435607"/>
          <a:ext cx="10860024" cy="4776604"/>
        </p:xfrm>
        <a:graphic>
          <a:graphicData uri="http://schemas.openxmlformats.org/drawingml/2006/table">
            <a:tbl>
              <a:tblPr firstRow="1" bandRow="1">
                <a:tableStyleId>{073A0DAA-6AF3-43AB-8588-CEC1D06C72B9}</a:tableStyleId>
              </a:tblPr>
              <a:tblGrid>
                <a:gridCol w="2056283">
                  <a:extLst>
                    <a:ext uri="{9D8B030D-6E8A-4147-A177-3AD203B41FA5}">
                      <a16:colId xmlns:a16="http://schemas.microsoft.com/office/drawing/2014/main" val="3124150123"/>
                    </a:ext>
                  </a:extLst>
                </a:gridCol>
                <a:gridCol w="666592">
                  <a:extLst>
                    <a:ext uri="{9D8B030D-6E8A-4147-A177-3AD203B41FA5}">
                      <a16:colId xmlns:a16="http://schemas.microsoft.com/office/drawing/2014/main" val="882583813"/>
                    </a:ext>
                  </a:extLst>
                </a:gridCol>
                <a:gridCol w="3081006">
                  <a:extLst>
                    <a:ext uri="{9D8B030D-6E8A-4147-A177-3AD203B41FA5}">
                      <a16:colId xmlns:a16="http://schemas.microsoft.com/office/drawing/2014/main" val="2475468611"/>
                    </a:ext>
                  </a:extLst>
                </a:gridCol>
                <a:gridCol w="224219">
                  <a:extLst>
                    <a:ext uri="{9D8B030D-6E8A-4147-A177-3AD203B41FA5}">
                      <a16:colId xmlns:a16="http://schemas.microsoft.com/office/drawing/2014/main" val="1499759397"/>
                    </a:ext>
                  </a:extLst>
                </a:gridCol>
                <a:gridCol w="4831924">
                  <a:extLst>
                    <a:ext uri="{9D8B030D-6E8A-4147-A177-3AD203B41FA5}">
                      <a16:colId xmlns:a16="http://schemas.microsoft.com/office/drawing/2014/main" val="1387505659"/>
                    </a:ext>
                  </a:extLst>
                </a:gridCol>
              </a:tblGrid>
              <a:tr h="416307">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i="1" dirty="0">
                          <a:solidFill>
                            <a:schemeClr val="bg1"/>
                          </a:solidFill>
                        </a:rPr>
                        <a:t>The office of Admissions may consider an array</a:t>
                      </a:r>
                      <a:r>
                        <a:rPr lang="en-US" sz="1100" i="1" baseline="0" dirty="0">
                          <a:solidFill>
                            <a:schemeClr val="bg1"/>
                          </a:solidFill>
                        </a:rPr>
                        <a:t> of factors in the admissions review process, with academic performance being a key consideration.</a:t>
                      </a:r>
                      <a:endParaRPr lang="en-US" i="1" dirty="0">
                        <a:solidFill>
                          <a:schemeClr val="bg1"/>
                        </a:solidFill>
                      </a:endParaRPr>
                    </a:p>
                  </a:txBody>
                  <a:tcPr anchor="ctr">
                    <a:solidFill>
                      <a:srgbClr val="582C83"/>
                    </a:solidFill>
                  </a:tcPr>
                </a:tc>
                <a:tc hMerge="1">
                  <a:txBody>
                    <a:bodyPr/>
                    <a:lstStyle/>
                    <a:p>
                      <a:endParaRPr lang="en-US"/>
                    </a:p>
                  </a:txBody>
                  <a:tcPr/>
                </a:tc>
                <a:tc hMerge="1">
                  <a:txBody>
                    <a:bodyPr/>
                    <a:lstStyle/>
                    <a:p>
                      <a:endParaRPr lang="en-US" dirty="0"/>
                    </a:p>
                  </a:txBody>
                  <a:tcPr>
                    <a:solidFill>
                      <a:srgbClr val="582C83"/>
                    </a:solidFill>
                  </a:tcPr>
                </a:tc>
                <a:tc hMerge="1">
                  <a:txBody>
                    <a:bodyPr/>
                    <a:lstStyle/>
                    <a:p>
                      <a:endParaRPr lang="en-US"/>
                    </a:p>
                  </a:txBody>
                  <a:tcPr/>
                </a:tc>
                <a:tc hMerge="1">
                  <a:txBody>
                    <a:bodyPr/>
                    <a:lstStyle/>
                    <a:p>
                      <a:endParaRPr lang="en-US" dirty="0">
                        <a:solidFill>
                          <a:schemeClr val="bg1"/>
                        </a:solidFill>
                      </a:endParaRPr>
                    </a:p>
                  </a:txBody>
                  <a:tcPr>
                    <a:solidFill>
                      <a:srgbClr val="582C83"/>
                    </a:solidFill>
                  </a:tcPr>
                </a:tc>
                <a:extLst>
                  <a:ext uri="{0D108BD9-81ED-4DB2-BD59-A6C34878D82A}">
                    <a16:rowId xmlns:a16="http://schemas.microsoft.com/office/drawing/2014/main" val="1053501855"/>
                  </a:ext>
                </a:extLst>
              </a:tr>
              <a:tr h="361791">
                <a:tc gridSpan="3">
                  <a:txBody>
                    <a:bodyPr/>
                    <a:lstStyle/>
                    <a:p>
                      <a:pPr algn="ctr"/>
                      <a:r>
                        <a:rPr lang="en-US" sz="1400" dirty="0"/>
                        <a:t>Academic</a:t>
                      </a:r>
                      <a:r>
                        <a:rPr lang="en-US" sz="1400" baseline="0" dirty="0"/>
                        <a:t> Considerations (average)</a:t>
                      </a:r>
                      <a:endParaRPr lang="en-US" sz="1400" dirty="0"/>
                    </a:p>
                  </a:txBody>
                  <a:tcPr anchor="ctr"/>
                </a:tc>
                <a:tc hMerge="1">
                  <a:txBody>
                    <a:bodyPr/>
                    <a:lstStyle/>
                    <a:p>
                      <a:endParaRPr lang="en-US"/>
                    </a:p>
                  </a:txBody>
                  <a:tcPr/>
                </a:tc>
                <a:tc hMerge="1">
                  <a:txBody>
                    <a:bodyPr/>
                    <a:lstStyle/>
                    <a:p>
                      <a:endParaRPr lang="en-US" dirty="0"/>
                    </a:p>
                  </a:txBody>
                  <a:tcPr/>
                </a:tc>
                <a:tc gridSpan="2">
                  <a:txBody>
                    <a:bodyPr/>
                    <a:lstStyle/>
                    <a:p>
                      <a:pPr algn="ctr"/>
                      <a:r>
                        <a:rPr lang="en-US" sz="1400" dirty="0"/>
                        <a:t>Comments</a:t>
                      </a:r>
                    </a:p>
                  </a:txBody>
                  <a:tcPr/>
                </a:tc>
                <a:tc hMerge="1">
                  <a:txBody>
                    <a:bodyPr/>
                    <a:lstStyle/>
                    <a:p>
                      <a:pPr algn="ctr"/>
                      <a:endParaRPr lang="en-US" sz="1400" dirty="0"/>
                    </a:p>
                  </a:txBody>
                  <a:tcPr/>
                </a:tc>
                <a:extLst>
                  <a:ext uri="{0D108BD9-81ED-4DB2-BD59-A6C34878D82A}">
                    <a16:rowId xmlns:a16="http://schemas.microsoft.com/office/drawing/2014/main" val="1400104651"/>
                  </a:ext>
                </a:extLst>
              </a:tr>
              <a:tr h="729837">
                <a:tc>
                  <a:txBody>
                    <a:bodyPr/>
                    <a:lstStyle/>
                    <a:p>
                      <a:r>
                        <a:rPr lang="en-US" sz="1100" dirty="0"/>
                        <a:t>Core Academic GPA:</a:t>
                      </a:r>
                    </a:p>
                  </a:txBody>
                  <a:tcPr anchor="ctr"/>
                </a:tc>
                <a:tc gridSpan="2">
                  <a:txBody>
                    <a:bodyPr/>
                    <a:lstStyle/>
                    <a:p>
                      <a:r>
                        <a:rPr lang="en-US" sz="1100" dirty="0"/>
                        <a:t>3.726</a:t>
                      </a:r>
                    </a:p>
                  </a:txBody>
                  <a:tcPr anchor="ctr"/>
                </a:tc>
                <a:tc hMerge="1">
                  <a:txBody>
                    <a:bodyPr/>
                    <a:lstStyle/>
                    <a:p>
                      <a:endParaRPr lang="en-US" sz="1100" dirty="0"/>
                    </a:p>
                  </a:txBody>
                  <a:tcPr/>
                </a:tc>
                <a:tc gridSpan="2">
                  <a:txBody>
                    <a:bodyPr/>
                    <a:lstStyle/>
                    <a:p>
                      <a:r>
                        <a:rPr lang="en-US" sz="1100" dirty="0"/>
                        <a:t>The Office</a:t>
                      </a:r>
                      <a:r>
                        <a:rPr lang="en-US" sz="1100" baseline="0" dirty="0"/>
                        <a:t> of Admissions re-calculates all GPAs to include only core academic courses (Math, Science, Social Studies, English, Foreign Language) and will use an unweighted, 4.0 scale when determining core GPA.</a:t>
                      </a:r>
                      <a:endParaRPr lang="en-US" sz="1100" dirty="0"/>
                    </a:p>
                  </a:txBody>
                  <a:tcPr anchor="ctr"/>
                </a:tc>
                <a:tc hMerge="1">
                  <a:txBody>
                    <a:bodyPr/>
                    <a:lstStyle/>
                    <a:p>
                      <a:endParaRPr lang="en-US" sz="1100" dirty="0"/>
                    </a:p>
                  </a:txBody>
                  <a:tcPr/>
                </a:tc>
                <a:extLst>
                  <a:ext uri="{0D108BD9-81ED-4DB2-BD59-A6C34878D82A}">
                    <a16:rowId xmlns:a16="http://schemas.microsoft.com/office/drawing/2014/main" val="225866347"/>
                  </a:ext>
                </a:extLst>
              </a:tr>
              <a:tr h="361791">
                <a:tc>
                  <a:txBody>
                    <a:bodyPr/>
                    <a:lstStyle/>
                    <a:p>
                      <a:r>
                        <a:rPr lang="en-US" sz="1100" dirty="0"/>
                        <a:t>SC UGP GPA:</a:t>
                      </a:r>
                    </a:p>
                  </a:txBody>
                  <a:tcPr anchor="ctr"/>
                </a:tc>
                <a:tc gridSpan="2">
                  <a:txBody>
                    <a:bodyPr/>
                    <a:lstStyle/>
                    <a:p>
                      <a:r>
                        <a:rPr lang="en-US" sz="1100" dirty="0"/>
                        <a:t>4.831</a:t>
                      </a:r>
                    </a:p>
                  </a:txBody>
                  <a:tcPr anchor="ctr"/>
                </a:tc>
                <a:tc hMerge="1">
                  <a:txBody>
                    <a:bodyPr/>
                    <a:lstStyle/>
                    <a:p>
                      <a:endParaRPr lang="en-US" sz="1100" dirty="0"/>
                    </a:p>
                  </a:txBody>
                  <a:tcPr/>
                </a:tc>
                <a:tc gridSpan="2">
                  <a:txBody>
                    <a:bodyPr/>
                    <a:lstStyle/>
                    <a:p>
                      <a:endParaRPr lang="en-US" dirty="0"/>
                    </a:p>
                  </a:txBody>
                  <a:tcPr anchor="ctr"/>
                </a:tc>
                <a:tc hMerge="1">
                  <a:txBody>
                    <a:bodyPr/>
                    <a:lstStyle/>
                    <a:p>
                      <a:endParaRPr lang="en-US" sz="1100" dirty="0"/>
                    </a:p>
                  </a:txBody>
                  <a:tcPr/>
                </a:tc>
                <a:extLst>
                  <a:ext uri="{0D108BD9-81ED-4DB2-BD59-A6C34878D82A}">
                    <a16:rowId xmlns:a16="http://schemas.microsoft.com/office/drawing/2014/main" val="2931309577"/>
                  </a:ext>
                </a:extLst>
              </a:tr>
              <a:tr h="749998">
                <a:tc>
                  <a:txBody>
                    <a:bodyPr/>
                    <a:lstStyle/>
                    <a:p>
                      <a:r>
                        <a:rPr lang="en-US" sz="1100" dirty="0"/>
                        <a:t>Curriculum Rigor:</a:t>
                      </a:r>
                    </a:p>
                  </a:txBody>
                  <a:tcPr anchor="ctr"/>
                </a:tc>
                <a:tc gridSpan="2">
                  <a:txBody>
                    <a:bodyPr/>
                    <a:lstStyle/>
                    <a:p>
                      <a:r>
                        <a:rPr lang="en-US" sz="1100" dirty="0"/>
                        <a:t>Considered within the context of a student’s high school.</a:t>
                      </a:r>
                    </a:p>
                  </a:txBody>
                  <a:tcPr anchor="ctr"/>
                </a:tc>
                <a:tc hMerge="1">
                  <a:txBody>
                    <a:bodyPr/>
                    <a:lstStyle/>
                    <a:p>
                      <a:endParaRPr lang="en-US" sz="1100" dirty="0"/>
                    </a:p>
                  </a:txBody>
                  <a:tcPr/>
                </a:tc>
                <a:tc gridSpan="2">
                  <a:txBody>
                    <a:bodyPr/>
                    <a:lstStyle/>
                    <a:p>
                      <a:r>
                        <a:rPr lang="en-US" sz="1100" dirty="0"/>
                        <a:t>Every high school is distinct in terms of the types of course</a:t>
                      </a:r>
                      <a:r>
                        <a:rPr lang="en-US" sz="1100" baseline="0" dirty="0"/>
                        <a:t> offerings made available to students. We encourage students to pursue upper level coursework, whether it is AP, IB, Honors Levels, Dual Enrollment, or other upper level coursework determined at the individual school.</a:t>
                      </a:r>
                      <a:endParaRPr lang="en-US" sz="1100" dirty="0"/>
                    </a:p>
                  </a:txBody>
                  <a:tcPr anchor="ctr"/>
                </a:tc>
                <a:tc hMerge="1">
                  <a:txBody>
                    <a:bodyPr/>
                    <a:lstStyle/>
                    <a:p>
                      <a:endParaRPr lang="en-US" sz="1100" dirty="0"/>
                    </a:p>
                  </a:txBody>
                  <a:tcPr/>
                </a:tc>
                <a:extLst>
                  <a:ext uri="{0D108BD9-81ED-4DB2-BD59-A6C34878D82A}">
                    <a16:rowId xmlns:a16="http://schemas.microsoft.com/office/drawing/2014/main" val="1714017651"/>
                  </a:ext>
                </a:extLst>
              </a:tr>
              <a:tr h="361791">
                <a:tc>
                  <a:txBody>
                    <a:bodyPr/>
                    <a:lstStyle/>
                    <a:p>
                      <a:r>
                        <a:rPr lang="en-US" sz="1100" dirty="0"/>
                        <a:t>SAT Mid-50%:</a:t>
                      </a:r>
                    </a:p>
                  </a:txBody>
                  <a:tcPr anchor="ctr"/>
                </a:tc>
                <a:tc gridSpan="2">
                  <a:txBody>
                    <a:bodyPr/>
                    <a:lstStyle/>
                    <a:p>
                      <a:r>
                        <a:rPr lang="en-US" sz="1100" dirty="0"/>
                        <a:t>1300-1450</a:t>
                      </a:r>
                    </a:p>
                  </a:txBody>
                  <a:tcPr anchor="ctr"/>
                </a:tc>
                <a:tc hMerge="1">
                  <a:txBody>
                    <a:bodyPr/>
                    <a:lstStyle/>
                    <a:p>
                      <a:endParaRPr lang="en-US" sz="1100" dirty="0"/>
                    </a:p>
                  </a:txBody>
                  <a:tcPr/>
                </a:tc>
                <a:tc rowSpan="2" gridSpan="2">
                  <a:txBody>
                    <a:bodyPr/>
                    <a:lstStyle/>
                    <a:p>
                      <a:r>
                        <a:rPr lang="en-US" sz="1100" dirty="0"/>
                        <a:t>Furman</a:t>
                      </a:r>
                      <a:r>
                        <a:rPr lang="en-US" sz="1100" baseline="0" dirty="0"/>
                        <a:t> has been test optional since 2011, so it is up to the student to determine whether test scores should be a factor in review.  Should students choose to include test scores for review, we will “super score” both the SAT and ACT. This means we will take the best subsection scores if exams have been taken multiple time to determine the highest composite score.</a:t>
                      </a:r>
                      <a:endParaRPr lang="en-US" sz="1100" dirty="0"/>
                    </a:p>
                  </a:txBody>
                  <a:tcPr anchor="ctr"/>
                </a:tc>
                <a:tc rowSpan="2" hMerge="1">
                  <a:txBody>
                    <a:bodyPr/>
                    <a:lstStyle/>
                    <a:p>
                      <a:endParaRPr lang="en-US" sz="1100" dirty="0"/>
                    </a:p>
                  </a:txBody>
                  <a:tcPr/>
                </a:tc>
                <a:extLst>
                  <a:ext uri="{0D108BD9-81ED-4DB2-BD59-A6C34878D82A}">
                    <a16:rowId xmlns:a16="http://schemas.microsoft.com/office/drawing/2014/main" val="3301778699"/>
                  </a:ext>
                </a:extLst>
              </a:tr>
              <a:tr h="661318">
                <a:tc>
                  <a:txBody>
                    <a:bodyPr/>
                    <a:lstStyle/>
                    <a:p>
                      <a:r>
                        <a:rPr lang="en-US" sz="1100" dirty="0"/>
                        <a:t>ACT Mid-50%:</a:t>
                      </a:r>
                    </a:p>
                  </a:txBody>
                  <a:tcPr anchor="ctr"/>
                </a:tc>
                <a:tc gridSpan="2">
                  <a:txBody>
                    <a:bodyPr/>
                    <a:lstStyle/>
                    <a:p>
                      <a:r>
                        <a:rPr lang="en-US" sz="1100" dirty="0"/>
                        <a:t>29 - 33</a:t>
                      </a:r>
                    </a:p>
                  </a:txBody>
                  <a:tcPr anchor="ctr"/>
                </a:tc>
                <a:tc hMerge="1">
                  <a:txBody>
                    <a:bodyPr/>
                    <a:lstStyle/>
                    <a:p>
                      <a:endParaRPr lang="en-US" sz="1100" dirty="0"/>
                    </a:p>
                  </a:txBody>
                  <a:tcPr/>
                </a:tc>
                <a:tc gridSpan="2" vMerge="1">
                  <a:txBody>
                    <a:bodyPr/>
                    <a:lstStyle/>
                    <a:p>
                      <a:endParaRPr lang="en-US"/>
                    </a:p>
                  </a:txBody>
                  <a:tcPr/>
                </a:tc>
                <a:tc hMerge="1" vMerge="1">
                  <a:txBody>
                    <a:bodyPr/>
                    <a:lstStyle/>
                    <a:p>
                      <a:endParaRPr lang="en-US" sz="1200" dirty="0"/>
                    </a:p>
                  </a:txBody>
                  <a:tcPr/>
                </a:tc>
                <a:extLst>
                  <a:ext uri="{0D108BD9-81ED-4DB2-BD59-A6C34878D82A}">
                    <a16:rowId xmlns:a16="http://schemas.microsoft.com/office/drawing/2014/main" val="631839869"/>
                  </a:ext>
                </a:extLst>
              </a:tr>
              <a:tr h="361791">
                <a:tc gridSpan="5">
                  <a:txBody>
                    <a:bodyPr/>
                    <a:lstStyle/>
                    <a:p>
                      <a:pPr algn="ctr"/>
                      <a:r>
                        <a:rPr lang="en-US" sz="1400" dirty="0">
                          <a:solidFill>
                            <a:schemeClr val="bg1"/>
                          </a:solidFill>
                        </a:rPr>
                        <a:t>Additional Considerations May Include:</a:t>
                      </a:r>
                    </a:p>
                  </a:txBody>
                  <a:tcPr>
                    <a:solidFill>
                      <a:srgbClr val="582C83"/>
                    </a:solidFill>
                  </a:tcPr>
                </a:tc>
                <a:tc hMerge="1">
                  <a:txBody>
                    <a:bodyPr/>
                    <a:lstStyle/>
                    <a:p>
                      <a:endParaRPr lang="en-US"/>
                    </a:p>
                  </a:txBody>
                  <a:tcPr/>
                </a:tc>
                <a:tc hMerge="1">
                  <a:txBody>
                    <a:bodyPr/>
                    <a:lstStyle/>
                    <a:p>
                      <a:endParaRPr lang="en-US" sz="1400" dirty="0"/>
                    </a:p>
                  </a:txBody>
                  <a:tcPr/>
                </a:tc>
                <a:tc hMerge="1">
                  <a:txBody>
                    <a:bodyPr/>
                    <a:lstStyle/>
                    <a:p>
                      <a:endParaRPr lang="en-US"/>
                    </a:p>
                  </a:txBody>
                  <a:tcPr/>
                </a:tc>
                <a:tc hMerge="1">
                  <a:txBody>
                    <a:bodyPr/>
                    <a:lstStyle/>
                    <a:p>
                      <a:endParaRPr lang="en-US" sz="1400" dirty="0"/>
                    </a:p>
                  </a:txBody>
                  <a:tcPr/>
                </a:tc>
                <a:extLst>
                  <a:ext uri="{0D108BD9-81ED-4DB2-BD59-A6C34878D82A}">
                    <a16:rowId xmlns:a16="http://schemas.microsoft.com/office/drawing/2014/main" val="2581979860"/>
                  </a:ext>
                </a:extLst>
              </a:tr>
              <a:tr h="287884">
                <a:tc gridSpan="2">
                  <a:txBody>
                    <a:bodyPr/>
                    <a:lstStyle/>
                    <a:p>
                      <a:pPr algn="ctr"/>
                      <a:r>
                        <a:rPr lang="en-US" sz="1100" dirty="0"/>
                        <a:t>Extracurricular Involvement</a:t>
                      </a:r>
                    </a:p>
                  </a:txBody>
                  <a:tcPr/>
                </a:tc>
                <a:tc hMerge="1">
                  <a:txBody>
                    <a:bodyPr/>
                    <a:lstStyle/>
                    <a:p>
                      <a:endParaRPr lang="en-US"/>
                    </a:p>
                  </a:txBody>
                  <a:tcPr/>
                </a:tc>
                <a:tc gridSpan="2">
                  <a:txBody>
                    <a:bodyPr/>
                    <a:lstStyle/>
                    <a:p>
                      <a:pPr algn="ctr"/>
                      <a:r>
                        <a:rPr lang="en-US" sz="1100" dirty="0"/>
                        <a:t>Essay</a:t>
                      </a:r>
                    </a:p>
                  </a:txBody>
                  <a:tcPr/>
                </a:tc>
                <a:tc hMerge="1">
                  <a:txBody>
                    <a:bodyPr/>
                    <a:lstStyle/>
                    <a:p>
                      <a:endParaRPr lang="en-US"/>
                    </a:p>
                  </a:txBody>
                  <a:tcPr/>
                </a:tc>
                <a:tc>
                  <a:txBody>
                    <a:bodyPr/>
                    <a:lstStyle/>
                    <a:p>
                      <a:pPr algn="ctr"/>
                      <a:r>
                        <a:rPr lang="en-US" sz="1100" dirty="0"/>
                        <a:t>Letters of Recommendation (not required)</a:t>
                      </a:r>
                    </a:p>
                  </a:txBody>
                  <a:tcPr/>
                </a:tc>
                <a:extLst>
                  <a:ext uri="{0D108BD9-81ED-4DB2-BD59-A6C34878D82A}">
                    <a16:rowId xmlns:a16="http://schemas.microsoft.com/office/drawing/2014/main" val="1549699574"/>
                  </a:ext>
                </a:extLst>
              </a:tr>
              <a:tr h="361791">
                <a:tc gridSpan="2">
                  <a:txBody>
                    <a:bodyPr/>
                    <a:lstStyle/>
                    <a:p>
                      <a:pPr algn="ctr"/>
                      <a:r>
                        <a:rPr lang="en-US" sz="1100" dirty="0"/>
                        <a:t>Resume</a:t>
                      </a:r>
                    </a:p>
                  </a:txBody>
                  <a:tcPr/>
                </a:tc>
                <a:tc hMerge="1">
                  <a:txBody>
                    <a:bodyPr/>
                    <a:lstStyle/>
                    <a:p>
                      <a:endParaRPr lang="en-US"/>
                    </a:p>
                  </a:txBody>
                  <a:tcPr/>
                </a:tc>
                <a:tc gridSpan="2">
                  <a:txBody>
                    <a:bodyPr/>
                    <a:lstStyle/>
                    <a:p>
                      <a:pPr algn="ctr"/>
                      <a:r>
                        <a:rPr lang="en-US" sz="1100" dirty="0"/>
                        <a:t>Honors or</a:t>
                      </a:r>
                      <a:r>
                        <a:rPr lang="en-US" sz="1100" baseline="0" dirty="0"/>
                        <a:t> Awards</a:t>
                      </a:r>
                      <a:endParaRPr lang="en-US" sz="1100" dirty="0"/>
                    </a:p>
                  </a:txBody>
                  <a:tcPr/>
                </a:tc>
                <a:tc hMerge="1">
                  <a:txBody>
                    <a:bodyPr/>
                    <a:lstStyle/>
                    <a:p>
                      <a:endParaRPr lang="en-US"/>
                    </a:p>
                  </a:txBody>
                  <a:tcPr/>
                </a:tc>
                <a:tc>
                  <a:txBody>
                    <a:bodyPr/>
                    <a:lstStyle/>
                    <a:p>
                      <a:pPr algn="ctr"/>
                      <a:endParaRPr lang="en-US" sz="1100" dirty="0"/>
                    </a:p>
                  </a:txBody>
                  <a:tcPr/>
                </a:tc>
                <a:extLst>
                  <a:ext uri="{0D108BD9-81ED-4DB2-BD59-A6C34878D82A}">
                    <a16:rowId xmlns:a16="http://schemas.microsoft.com/office/drawing/2014/main" val="4195946759"/>
                  </a:ext>
                </a:extLst>
              </a:tr>
            </a:tbl>
          </a:graphicData>
        </a:graphic>
      </p:graphicFrame>
    </p:spTree>
    <p:extLst>
      <p:ext uri="{BB962C8B-B14F-4D97-AF65-F5344CB8AC3E}">
        <p14:creationId xmlns:p14="http://schemas.microsoft.com/office/powerpoint/2010/main" val="4077672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Furman University – Admissions Process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15999459"/>
              </p:ext>
            </p:extLst>
          </p:nvPr>
        </p:nvGraphicFramePr>
        <p:xfrm>
          <a:off x="728472" y="2584578"/>
          <a:ext cx="10747248" cy="3505325"/>
        </p:xfrm>
        <a:graphic>
          <a:graphicData uri="http://schemas.openxmlformats.org/drawingml/2006/table">
            <a:tbl>
              <a:tblPr firstRow="1" bandRow="1">
                <a:tableStyleId>{073A0DAA-6AF3-43AB-8588-CEC1D06C72B9}</a:tableStyleId>
              </a:tblPr>
              <a:tblGrid>
                <a:gridCol w="3124491">
                  <a:extLst>
                    <a:ext uri="{9D8B030D-6E8A-4147-A177-3AD203B41FA5}">
                      <a16:colId xmlns:a16="http://schemas.microsoft.com/office/drawing/2014/main" val="1743564963"/>
                    </a:ext>
                  </a:extLst>
                </a:gridCol>
                <a:gridCol w="1887777">
                  <a:extLst>
                    <a:ext uri="{9D8B030D-6E8A-4147-A177-3AD203B41FA5}">
                      <a16:colId xmlns:a16="http://schemas.microsoft.com/office/drawing/2014/main" val="375180306"/>
                    </a:ext>
                  </a:extLst>
                </a:gridCol>
                <a:gridCol w="1598069">
                  <a:extLst>
                    <a:ext uri="{9D8B030D-6E8A-4147-A177-3AD203B41FA5}">
                      <a16:colId xmlns:a16="http://schemas.microsoft.com/office/drawing/2014/main" val="4241140725"/>
                    </a:ext>
                  </a:extLst>
                </a:gridCol>
                <a:gridCol w="2345704">
                  <a:extLst>
                    <a:ext uri="{9D8B030D-6E8A-4147-A177-3AD203B41FA5}">
                      <a16:colId xmlns:a16="http://schemas.microsoft.com/office/drawing/2014/main" val="4090424212"/>
                    </a:ext>
                  </a:extLst>
                </a:gridCol>
                <a:gridCol w="1791207">
                  <a:extLst>
                    <a:ext uri="{9D8B030D-6E8A-4147-A177-3AD203B41FA5}">
                      <a16:colId xmlns:a16="http://schemas.microsoft.com/office/drawing/2014/main" val="389062445"/>
                    </a:ext>
                  </a:extLst>
                </a:gridCol>
              </a:tblGrid>
              <a:tr h="410078">
                <a:tc gridSpan="4">
                  <a:txBody>
                    <a:bodyPr/>
                    <a:lstStyle/>
                    <a:p>
                      <a:pPr algn="ctr"/>
                      <a:r>
                        <a:rPr lang="en-US" sz="1600" dirty="0"/>
                        <a:t>Furman’s Application Rounds – Important Dates &amp; Deadlines</a:t>
                      </a:r>
                    </a:p>
                  </a:txBody>
                  <a:tcPr anchor="ctr"/>
                </a:tc>
                <a:tc hMerge="1">
                  <a:txBody>
                    <a:bodyPr/>
                    <a:lstStyle/>
                    <a:p>
                      <a:endParaRPr lang="en-US" dirty="0"/>
                    </a:p>
                  </a:txBody>
                  <a:tcPr anchor="ctr"/>
                </a:tc>
                <a:tc hMerge="1">
                  <a:txBody>
                    <a:bodyPr/>
                    <a:lstStyle/>
                    <a:p>
                      <a:endParaRPr lang="en-US" dirty="0"/>
                    </a:p>
                  </a:txBody>
                  <a:tcPr anchor="ctr"/>
                </a:tc>
                <a:tc hMerge="1">
                  <a:txBody>
                    <a:bodyPr/>
                    <a:lstStyle/>
                    <a:p>
                      <a:endParaRPr lang="en-US" dirty="0"/>
                    </a:p>
                  </a:txBody>
                  <a:tcPr anchor="ctr"/>
                </a:tc>
                <a:tc>
                  <a:txBody>
                    <a:bodyPr/>
                    <a:lstStyle/>
                    <a:p>
                      <a:pPr algn="ctr"/>
                      <a:endParaRPr lang="en-US" sz="1600" dirty="0"/>
                    </a:p>
                  </a:txBody>
                  <a:tcPr anchor="ctr"/>
                </a:tc>
                <a:extLst>
                  <a:ext uri="{0D108BD9-81ED-4DB2-BD59-A6C34878D82A}">
                    <a16:rowId xmlns:a16="http://schemas.microsoft.com/office/drawing/2014/main" val="2336418159"/>
                  </a:ext>
                </a:extLst>
              </a:tr>
              <a:tr h="572986">
                <a:tc>
                  <a:txBody>
                    <a:bodyPr/>
                    <a:lstStyle/>
                    <a:p>
                      <a:r>
                        <a:rPr lang="en-US" sz="1400" dirty="0"/>
                        <a:t>Application Round:</a:t>
                      </a:r>
                    </a:p>
                  </a:txBody>
                  <a:tcPr anchor="ctr"/>
                </a:tc>
                <a:tc>
                  <a:txBody>
                    <a:bodyPr/>
                    <a:lstStyle/>
                    <a:p>
                      <a:pPr algn="ctr"/>
                      <a:r>
                        <a:rPr lang="en-US" sz="1400" dirty="0"/>
                        <a:t>Early</a:t>
                      </a:r>
                      <a:r>
                        <a:rPr lang="en-US" sz="1400" baseline="0" dirty="0"/>
                        <a:t> Decision I (Binding)*</a:t>
                      </a:r>
                      <a:endParaRPr lang="en-US" sz="1400" dirty="0"/>
                    </a:p>
                  </a:txBody>
                  <a:tcPr anchor="ctr"/>
                </a:tc>
                <a:tc>
                  <a:txBody>
                    <a:bodyPr/>
                    <a:lstStyle/>
                    <a:p>
                      <a:pPr algn="ctr"/>
                      <a:r>
                        <a:rPr lang="en-US" sz="1400" dirty="0"/>
                        <a:t>Early Action</a:t>
                      </a:r>
                    </a:p>
                  </a:txBody>
                  <a:tcPr anchor="ctr"/>
                </a:tc>
                <a:tc>
                  <a:txBody>
                    <a:bodyPr/>
                    <a:lstStyle/>
                    <a:p>
                      <a:pPr algn="ctr"/>
                      <a:r>
                        <a:rPr lang="en-US" sz="1400" dirty="0"/>
                        <a:t>Early Decision II (Binding)*</a:t>
                      </a:r>
                    </a:p>
                  </a:txBody>
                  <a:tcPr anchor="ctr"/>
                </a:tc>
                <a:tc>
                  <a:txBody>
                    <a:bodyPr/>
                    <a:lstStyle/>
                    <a:p>
                      <a:pPr algn="ctr"/>
                      <a:r>
                        <a:rPr lang="en-US" sz="1400" dirty="0"/>
                        <a:t>Regular Decision</a:t>
                      </a:r>
                    </a:p>
                  </a:txBody>
                  <a:tcPr anchor="ctr"/>
                </a:tc>
                <a:extLst>
                  <a:ext uri="{0D108BD9-81ED-4DB2-BD59-A6C34878D82A}">
                    <a16:rowId xmlns:a16="http://schemas.microsoft.com/office/drawing/2014/main" val="2507994654"/>
                  </a:ext>
                </a:extLst>
              </a:tr>
              <a:tr h="410078">
                <a:tc>
                  <a:txBody>
                    <a:bodyPr/>
                    <a:lstStyle/>
                    <a:p>
                      <a:r>
                        <a:rPr lang="en-US" sz="1400" dirty="0"/>
                        <a:t>Application Deadline:</a:t>
                      </a:r>
                    </a:p>
                  </a:txBody>
                  <a:tcPr anchor="ctr"/>
                </a:tc>
                <a:tc>
                  <a:txBody>
                    <a:bodyPr/>
                    <a:lstStyle/>
                    <a:p>
                      <a:pPr algn="ctr"/>
                      <a:r>
                        <a:rPr lang="en-US" sz="1400" dirty="0"/>
                        <a:t>November 1</a:t>
                      </a:r>
                    </a:p>
                  </a:txBody>
                  <a:tcPr anchor="ctr"/>
                </a:tc>
                <a:tc>
                  <a:txBody>
                    <a:bodyPr/>
                    <a:lstStyle/>
                    <a:p>
                      <a:pPr algn="ctr"/>
                      <a:r>
                        <a:rPr lang="en-US" sz="1400" dirty="0"/>
                        <a:t>November 1</a:t>
                      </a:r>
                    </a:p>
                  </a:txBody>
                  <a:tcPr anchor="ctr"/>
                </a:tc>
                <a:tc>
                  <a:txBody>
                    <a:bodyPr/>
                    <a:lstStyle/>
                    <a:p>
                      <a:pPr algn="ctr"/>
                      <a:r>
                        <a:rPr lang="en-US" sz="1400" dirty="0"/>
                        <a:t>January 15</a:t>
                      </a:r>
                    </a:p>
                  </a:txBody>
                  <a:tcPr anchor="ctr"/>
                </a:tc>
                <a:tc>
                  <a:txBody>
                    <a:bodyPr/>
                    <a:lstStyle/>
                    <a:p>
                      <a:pPr algn="ctr"/>
                      <a:r>
                        <a:rPr lang="en-US" sz="1400" dirty="0"/>
                        <a:t>January 15</a:t>
                      </a:r>
                    </a:p>
                  </a:txBody>
                  <a:tcPr anchor="ctr"/>
                </a:tc>
                <a:extLst>
                  <a:ext uri="{0D108BD9-81ED-4DB2-BD59-A6C34878D82A}">
                    <a16:rowId xmlns:a16="http://schemas.microsoft.com/office/drawing/2014/main" val="1903700991"/>
                  </a:ext>
                </a:extLst>
              </a:tr>
              <a:tr h="410078">
                <a:tc>
                  <a:txBody>
                    <a:bodyPr/>
                    <a:lstStyle/>
                    <a:p>
                      <a:r>
                        <a:rPr lang="en-US" sz="1400" dirty="0"/>
                        <a:t>Financial Aid Priority Deadline:</a:t>
                      </a:r>
                    </a:p>
                  </a:txBody>
                  <a:tcPr anchor="ctr"/>
                </a:tc>
                <a:tc>
                  <a:txBody>
                    <a:bodyPr/>
                    <a:lstStyle/>
                    <a:p>
                      <a:pPr algn="ctr"/>
                      <a:r>
                        <a:rPr lang="en-US" sz="1400" dirty="0"/>
                        <a:t>November 1</a:t>
                      </a:r>
                    </a:p>
                  </a:txBody>
                  <a:tcPr anchor="ctr"/>
                </a:tc>
                <a:tc>
                  <a:txBody>
                    <a:bodyPr/>
                    <a:lstStyle/>
                    <a:p>
                      <a:pPr lvl="0" algn="ctr">
                        <a:buNone/>
                      </a:pPr>
                      <a:r>
                        <a:rPr lang="en-US" sz="1400" b="0" i="0" u="none" strike="noStrike" noProof="0" dirty="0">
                          <a:solidFill>
                            <a:srgbClr val="43296D"/>
                          </a:solidFill>
                          <a:latin typeface="Century Schoolbook"/>
                        </a:rPr>
                        <a:t>November 15</a:t>
                      </a:r>
                      <a:endParaRPr lang="en-US" sz="1400" dirty="0"/>
                    </a:p>
                  </a:txBody>
                  <a:tcPr anchor="ctr"/>
                </a:tc>
                <a:tc>
                  <a:txBody>
                    <a:bodyPr/>
                    <a:lstStyle/>
                    <a:p>
                      <a:pPr algn="ctr"/>
                      <a:r>
                        <a:rPr lang="en-US" sz="1400" dirty="0"/>
                        <a:t>January 15</a:t>
                      </a:r>
                    </a:p>
                  </a:txBody>
                  <a:tcPr anchor="ctr"/>
                </a:tc>
                <a:tc>
                  <a:txBody>
                    <a:bodyPr/>
                    <a:lstStyle/>
                    <a:p>
                      <a:pPr algn="ctr"/>
                      <a:r>
                        <a:rPr lang="en-US" sz="1400" dirty="0"/>
                        <a:t>February 1</a:t>
                      </a:r>
                    </a:p>
                  </a:txBody>
                  <a:tcPr anchor="ctr"/>
                </a:tc>
                <a:extLst>
                  <a:ext uri="{0D108BD9-81ED-4DB2-BD59-A6C34878D82A}">
                    <a16:rowId xmlns:a16="http://schemas.microsoft.com/office/drawing/2014/main" val="3018033881"/>
                  </a:ext>
                </a:extLst>
              </a:tr>
              <a:tr h="410078">
                <a:tc>
                  <a:txBody>
                    <a:bodyPr/>
                    <a:lstStyle/>
                    <a:p>
                      <a:r>
                        <a:rPr lang="en-US" sz="1400" dirty="0"/>
                        <a:t>Admissions Decision Notification:</a:t>
                      </a:r>
                    </a:p>
                  </a:txBody>
                  <a:tcPr anchor="ctr"/>
                </a:tc>
                <a:tc>
                  <a:txBody>
                    <a:bodyPr/>
                    <a:lstStyle/>
                    <a:p>
                      <a:pPr algn="ctr"/>
                      <a:r>
                        <a:rPr lang="en-US" sz="1400" dirty="0"/>
                        <a:t>By November 15</a:t>
                      </a:r>
                    </a:p>
                  </a:txBody>
                  <a:tcPr anchor="ctr"/>
                </a:tc>
                <a:tc>
                  <a:txBody>
                    <a:bodyPr/>
                    <a:lstStyle/>
                    <a:p>
                      <a:pPr algn="ctr"/>
                      <a:r>
                        <a:rPr lang="en-US" sz="1400" dirty="0"/>
                        <a:t>By December 20</a:t>
                      </a:r>
                    </a:p>
                  </a:txBody>
                  <a:tcPr anchor="ctr"/>
                </a:tc>
                <a:tc>
                  <a:txBody>
                    <a:bodyPr/>
                    <a:lstStyle/>
                    <a:p>
                      <a:pPr algn="ctr"/>
                      <a:r>
                        <a:rPr lang="en-US" sz="1400" dirty="0"/>
                        <a:t>By February 1</a:t>
                      </a:r>
                    </a:p>
                  </a:txBody>
                  <a:tcPr anchor="ctr"/>
                </a:tc>
                <a:tc>
                  <a:txBody>
                    <a:bodyPr/>
                    <a:lstStyle/>
                    <a:p>
                      <a:pPr algn="ctr"/>
                      <a:r>
                        <a:rPr lang="en-US" sz="1400" dirty="0"/>
                        <a:t>By February 15</a:t>
                      </a:r>
                    </a:p>
                  </a:txBody>
                  <a:tcPr anchor="ctr"/>
                </a:tc>
                <a:extLst>
                  <a:ext uri="{0D108BD9-81ED-4DB2-BD59-A6C34878D82A}">
                    <a16:rowId xmlns:a16="http://schemas.microsoft.com/office/drawing/2014/main" val="298399698"/>
                  </a:ext>
                </a:extLst>
              </a:tr>
              <a:tr h="410078">
                <a:tc>
                  <a:txBody>
                    <a:bodyPr/>
                    <a:lstStyle/>
                    <a:p>
                      <a:r>
                        <a:rPr lang="en-US" sz="1400" dirty="0"/>
                        <a:t>Financial Aid</a:t>
                      </a:r>
                      <a:r>
                        <a:rPr lang="en-US" sz="1400" baseline="0" dirty="0"/>
                        <a:t> Notification:</a:t>
                      </a:r>
                      <a:endParaRPr lang="en-US" sz="1400" dirty="0"/>
                    </a:p>
                  </a:txBody>
                  <a:tcPr anchor="ctr"/>
                </a:tc>
                <a:tc>
                  <a:txBody>
                    <a:bodyPr/>
                    <a:lstStyle/>
                    <a:p>
                      <a:pPr algn="ctr"/>
                      <a:r>
                        <a:rPr lang="en-US" sz="1400" dirty="0"/>
                        <a:t>By </a:t>
                      </a:r>
                      <a:r>
                        <a:rPr lang="en-US" sz="1400" b="0" i="0" u="none" strike="noStrike" noProof="0" dirty="0">
                          <a:solidFill>
                            <a:srgbClr val="43296D"/>
                          </a:solidFill>
                          <a:latin typeface="Century Schoolbook"/>
                        </a:rPr>
                        <a:t>November 15</a:t>
                      </a:r>
                      <a:endParaRPr lang="en-US" sz="1400" dirty="0"/>
                    </a:p>
                  </a:txBody>
                  <a:tcPr anchor="ctr"/>
                </a:tc>
                <a:tc>
                  <a:txBody>
                    <a:bodyPr/>
                    <a:lstStyle/>
                    <a:p>
                      <a:pPr algn="ctr"/>
                      <a:r>
                        <a:rPr lang="en-US" sz="1400" dirty="0"/>
                        <a:t>By January 10</a:t>
                      </a:r>
                    </a:p>
                  </a:txBody>
                  <a:tcPr anchor="ctr"/>
                </a:tc>
                <a:tc>
                  <a:txBody>
                    <a:bodyPr/>
                    <a:lstStyle/>
                    <a:p>
                      <a:pPr algn="ctr"/>
                      <a:r>
                        <a:rPr lang="en-US" sz="1400" dirty="0"/>
                        <a:t>By February 1</a:t>
                      </a:r>
                    </a:p>
                  </a:txBody>
                  <a:tcPr anchor="ctr"/>
                </a:tc>
                <a:tc>
                  <a:txBody>
                    <a:bodyPr/>
                    <a:lstStyle/>
                    <a:p>
                      <a:pPr algn="ctr"/>
                      <a:r>
                        <a:rPr lang="en-US" sz="1400" dirty="0"/>
                        <a:t>By March 1</a:t>
                      </a:r>
                    </a:p>
                  </a:txBody>
                  <a:tcPr anchor="ctr"/>
                </a:tc>
                <a:extLst>
                  <a:ext uri="{0D108BD9-81ED-4DB2-BD59-A6C34878D82A}">
                    <a16:rowId xmlns:a16="http://schemas.microsoft.com/office/drawing/2014/main" val="3704404210"/>
                  </a:ext>
                </a:extLst>
              </a:tr>
              <a:tr h="410078">
                <a:tc>
                  <a:txBody>
                    <a:bodyPr/>
                    <a:lstStyle/>
                    <a:p>
                      <a:r>
                        <a:rPr lang="en-US" sz="1400" dirty="0"/>
                        <a:t>Enrollment Deadline: </a:t>
                      </a:r>
                    </a:p>
                  </a:txBody>
                  <a:tcPr anchor="ctr"/>
                </a:tc>
                <a:tc>
                  <a:txBody>
                    <a:bodyPr/>
                    <a:lstStyle/>
                    <a:p>
                      <a:pPr algn="ctr"/>
                      <a:r>
                        <a:rPr lang="en-US" sz="1400" dirty="0"/>
                        <a:t>January 5</a:t>
                      </a:r>
                    </a:p>
                  </a:txBody>
                  <a:tcPr anchor="ctr"/>
                </a:tc>
                <a:tc>
                  <a:txBody>
                    <a:bodyPr/>
                    <a:lstStyle/>
                    <a:p>
                      <a:pPr algn="ctr"/>
                      <a:r>
                        <a:rPr lang="en-US" sz="1400" dirty="0"/>
                        <a:t>May 1</a:t>
                      </a:r>
                    </a:p>
                  </a:txBody>
                  <a:tcPr anchor="ctr"/>
                </a:tc>
                <a:tc>
                  <a:txBody>
                    <a:bodyPr/>
                    <a:lstStyle/>
                    <a:p>
                      <a:pPr algn="ctr"/>
                      <a:r>
                        <a:rPr lang="en-US" sz="1400" dirty="0"/>
                        <a:t>March 1</a:t>
                      </a:r>
                    </a:p>
                  </a:txBody>
                  <a:tcPr anchor="ctr"/>
                </a:tc>
                <a:tc>
                  <a:txBody>
                    <a:bodyPr/>
                    <a:lstStyle/>
                    <a:p>
                      <a:pPr algn="ctr"/>
                      <a:r>
                        <a:rPr lang="en-US" sz="1400" dirty="0"/>
                        <a:t>May 1</a:t>
                      </a:r>
                    </a:p>
                  </a:txBody>
                  <a:tcPr anchor="ctr"/>
                </a:tc>
                <a:extLst>
                  <a:ext uri="{0D108BD9-81ED-4DB2-BD59-A6C34878D82A}">
                    <a16:rowId xmlns:a16="http://schemas.microsoft.com/office/drawing/2014/main" val="1979543615"/>
                  </a:ext>
                </a:extLst>
              </a:tr>
              <a:tr h="471871">
                <a:tc gridSpan="5">
                  <a:txBody>
                    <a:bodyPr/>
                    <a:lstStyle/>
                    <a:p>
                      <a:pPr algn="ctr"/>
                      <a:r>
                        <a:rPr lang="en-US" sz="1100" i="1" dirty="0"/>
                        <a:t>*Both Early</a:t>
                      </a:r>
                      <a:r>
                        <a:rPr lang="en-US" sz="1100" i="1" baseline="0" dirty="0"/>
                        <a:t> Decision I and II are binding rounds, which means that if admitted, a student agrees to withdraw applications from admission to other institutions and commit to enroll at Furman</a:t>
                      </a:r>
                      <a:endParaRPr lang="en-US" sz="1100" i="1" dirty="0"/>
                    </a:p>
                  </a:txBody>
                  <a:tcPr/>
                </a:tc>
                <a:tc hMerge="1">
                  <a:txBody>
                    <a:bodyPr/>
                    <a:lstStyle/>
                    <a:p>
                      <a:endParaRPr lang="en-US" sz="1400" dirty="0"/>
                    </a:p>
                  </a:txBody>
                  <a:tcPr/>
                </a:tc>
                <a:tc hMerge="1">
                  <a:txBody>
                    <a:bodyPr/>
                    <a:lstStyle/>
                    <a:p>
                      <a:endParaRPr lang="en-US" sz="1400" dirty="0"/>
                    </a:p>
                  </a:txBody>
                  <a:tcPr/>
                </a:tc>
                <a:tc hMerge="1">
                  <a:txBody>
                    <a:bodyPr/>
                    <a:lstStyle/>
                    <a:p>
                      <a:endParaRPr lang="en-US" sz="1400" dirty="0"/>
                    </a:p>
                  </a:txBody>
                  <a:tcPr/>
                </a:tc>
                <a:tc hMerge="1">
                  <a:txBody>
                    <a:bodyPr/>
                    <a:lstStyle/>
                    <a:p>
                      <a:endParaRPr lang="en-US" sz="1400" dirty="0"/>
                    </a:p>
                  </a:txBody>
                  <a:tcPr/>
                </a:tc>
                <a:extLst>
                  <a:ext uri="{0D108BD9-81ED-4DB2-BD59-A6C34878D82A}">
                    <a16:rowId xmlns:a16="http://schemas.microsoft.com/office/drawing/2014/main" val="1358058247"/>
                  </a:ext>
                </a:extLst>
              </a:tr>
            </a:tbl>
          </a:graphicData>
        </a:graphic>
      </p:graphicFrame>
      <p:sp>
        <p:nvSpPr>
          <p:cNvPr id="5" name="TextBox 4"/>
          <p:cNvSpPr txBox="1"/>
          <p:nvPr/>
        </p:nvSpPr>
        <p:spPr>
          <a:xfrm flipH="1">
            <a:off x="838200" y="1426464"/>
            <a:ext cx="10515600" cy="1077218"/>
          </a:xfrm>
          <a:prstGeom prst="rect">
            <a:avLst/>
          </a:prstGeom>
          <a:noFill/>
        </p:spPr>
        <p:txBody>
          <a:bodyPr wrap="square" rtlCol="0">
            <a:spAutoFit/>
          </a:bodyPr>
          <a:lstStyle/>
          <a:p>
            <a:pPr algn="ctr"/>
            <a:r>
              <a:rPr lang="en-US" sz="1600" dirty="0"/>
              <a:t>Furman utilizes both the</a:t>
            </a:r>
            <a:r>
              <a:rPr lang="en-US" sz="1600" dirty="0">
                <a:solidFill>
                  <a:srgbClr val="7030A0"/>
                </a:solidFill>
              </a:rPr>
              <a:t> </a:t>
            </a:r>
            <a:r>
              <a:rPr lang="en-US" sz="1600" dirty="0">
                <a:solidFill>
                  <a:srgbClr val="002060"/>
                </a:solidFill>
              </a:rPr>
              <a:t>Common Application </a:t>
            </a:r>
            <a:r>
              <a:rPr lang="en-US" sz="1600" dirty="0"/>
              <a:t>and Coalition Application for review.  There is no preference and which platform to use may be a recommendation from the student’s school counselor or determined by the other institutions a student may be considering.  For more details about our application process, please visit https://www.furman.edu/admissions-aid/apply/.</a:t>
            </a:r>
          </a:p>
        </p:txBody>
      </p:sp>
    </p:spTree>
    <p:extLst>
      <p:ext uri="{BB962C8B-B14F-4D97-AF65-F5344CB8AC3E}">
        <p14:creationId xmlns:p14="http://schemas.microsoft.com/office/powerpoint/2010/main" val="872348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Tuition Exchange Programs</a:t>
            </a:r>
          </a:p>
        </p:txBody>
      </p:sp>
    </p:spTree>
    <p:extLst>
      <p:ext uri="{BB962C8B-B14F-4D97-AF65-F5344CB8AC3E}">
        <p14:creationId xmlns:p14="http://schemas.microsoft.com/office/powerpoint/2010/main" val="33036387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Tuition Exchange Programs</a:t>
            </a:r>
          </a:p>
        </p:txBody>
      </p:sp>
      <p:sp>
        <p:nvSpPr>
          <p:cNvPr id="3" name="Content Placeholder 2"/>
          <p:cNvSpPr>
            <a:spLocks noGrp="1"/>
          </p:cNvSpPr>
          <p:nvPr>
            <p:ph idx="1"/>
          </p:nvPr>
        </p:nvSpPr>
        <p:spPr>
          <a:xfrm>
            <a:off x="838200" y="1585619"/>
            <a:ext cx="10515600" cy="4593463"/>
          </a:xfrm>
        </p:spPr>
        <p:txBody>
          <a:bodyPr>
            <a:normAutofit fontScale="92500" lnSpcReduction="10000"/>
          </a:bodyPr>
          <a:lstStyle/>
          <a:p>
            <a:pPr marL="0" indent="0">
              <a:buNone/>
            </a:pPr>
            <a:r>
              <a:rPr lang="en-US" sz="2200" b="1" dirty="0"/>
              <a:t>Two tuition exchange programs</a:t>
            </a:r>
          </a:p>
          <a:p>
            <a:pPr marL="914400" lvl="1" indent="-457200">
              <a:buFont typeface="+mj-lt"/>
              <a:buAutoNum type="arabicPeriod"/>
            </a:pPr>
            <a:r>
              <a:rPr lang="en-US" sz="2200" i="1" dirty="0"/>
              <a:t>The Tuition Exchange (TE)</a:t>
            </a:r>
          </a:p>
          <a:p>
            <a:pPr lvl="2"/>
            <a:r>
              <a:rPr lang="en-US" sz="1800" dirty="0"/>
              <a:t>700+ Member Institutions</a:t>
            </a:r>
          </a:p>
          <a:p>
            <a:pPr lvl="2"/>
            <a:r>
              <a:rPr lang="en-US" sz="1800" dirty="0"/>
              <a:t>Value of the TE Scholarship is either full tuition </a:t>
            </a:r>
            <a:r>
              <a:rPr lang="en-US" sz="1800" b="1" dirty="0"/>
              <a:t>or</a:t>
            </a:r>
            <a:r>
              <a:rPr lang="en-US" sz="1800" dirty="0"/>
              <a:t> an annual set rate (depending on the school).</a:t>
            </a:r>
          </a:p>
          <a:p>
            <a:pPr lvl="3"/>
            <a:r>
              <a:rPr lang="en-US" sz="1600" dirty="0"/>
              <a:t>For 2027-28, the set rate is $45,000</a:t>
            </a:r>
          </a:p>
          <a:p>
            <a:pPr lvl="3"/>
            <a:r>
              <a:rPr lang="en-US" sz="1600" dirty="0"/>
              <a:t>Check with the participating institution regarding its TE award value </a:t>
            </a:r>
          </a:p>
          <a:p>
            <a:pPr lvl="3"/>
            <a:r>
              <a:rPr lang="en-US" sz="1600" dirty="0"/>
              <a:t>Some institutions may use federal and state grant funds as part of the TE award package</a:t>
            </a:r>
          </a:p>
          <a:p>
            <a:pPr lvl="2"/>
            <a:r>
              <a:rPr lang="en-US" sz="1800" dirty="0"/>
              <a:t>Furman pays the TE fee on behalf of each student accepted</a:t>
            </a:r>
          </a:p>
          <a:p>
            <a:pPr lvl="1"/>
            <a:endParaRPr lang="en-US" sz="2200" dirty="0"/>
          </a:p>
          <a:p>
            <a:pPr marL="914400" lvl="1" indent="-457200">
              <a:buFont typeface="+mj-lt"/>
              <a:buAutoNum type="arabicPeriod" startAt="2"/>
            </a:pPr>
            <a:r>
              <a:rPr lang="en-US" sz="2200" i="1" dirty="0"/>
              <a:t>Associated Colleges of the South (ACS) Tuition Exchange</a:t>
            </a:r>
          </a:p>
          <a:p>
            <a:pPr lvl="2"/>
            <a:r>
              <a:rPr lang="en-US" sz="1800" dirty="0"/>
              <a:t>17 ACS member institutions</a:t>
            </a:r>
          </a:p>
          <a:p>
            <a:pPr lvl="2"/>
            <a:r>
              <a:rPr lang="en-US" sz="1800" dirty="0"/>
              <a:t>ACS award covers full tuition at the host institution </a:t>
            </a:r>
          </a:p>
          <a:p>
            <a:pPr lvl="3"/>
            <a:r>
              <a:rPr lang="en-US" sz="1600" dirty="0"/>
              <a:t>Federal and state grants may be applied first, according to institutional policy</a:t>
            </a:r>
          </a:p>
          <a:p>
            <a:pPr lvl="3"/>
            <a:r>
              <a:rPr lang="en-US" sz="1600" dirty="0"/>
              <a:t>Families pay a $2,000 annual ACS participation fee </a:t>
            </a:r>
          </a:p>
          <a:p>
            <a:pPr lvl="3"/>
            <a:r>
              <a:rPr lang="en-US" sz="1600" dirty="0"/>
              <a:t>Furman pays a matching $2,000 annual ACS participation fee </a:t>
            </a:r>
          </a:p>
          <a:p>
            <a:pPr lvl="3"/>
            <a:r>
              <a:rPr lang="en-US" sz="1600" dirty="0"/>
              <a:t>FAFSA application is required </a:t>
            </a:r>
          </a:p>
        </p:txBody>
      </p:sp>
    </p:spTree>
    <p:extLst>
      <p:ext uri="{BB962C8B-B14F-4D97-AF65-F5344CB8AC3E}">
        <p14:creationId xmlns:p14="http://schemas.microsoft.com/office/powerpoint/2010/main" val="38865756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6525"/>
            <a:ext cx="10515600" cy="1325563"/>
          </a:xfrm>
        </p:spPr>
        <p:txBody>
          <a:bodyPr/>
          <a:lstStyle/>
          <a:p>
            <a:r>
              <a:rPr lang="en-US" dirty="0"/>
              <a:t>ACS Participating Schools</a:t>
            </a:r>
          </a:p>
        </p:txBody>
      </p:sp>
      <p:sp>
        <p:nvSpPr>
          <p:cNvPr id="5" name="TextBox 4"/>
          <p:cNvSpPr txBox="1"/>
          <p:nvPr/>
        </p:nvSpPr>
        <p:spPr>
          <a:xfrm>
            <a:off x="8147304" y="1277422"/>
            <a:ext cx="1880643" cy="369332"/>
          </a:xfrm>
          <a:prstGeom prst="rect">
            <a:avLst/>
          </a:prstGeom>
          <a:noFill/>
        </p:spPr>
        <p:txBody>
          <a:bodyPr wrap="none" rtlCol="0">
            <a:spAutoFit/>
          </a:bodyPr>
          <a:lstStyle/>
          <a:p>
            <a:r>
              <a:rPr lang="en-US" dirty="0">
                <a:solidFill>
                  <a:srgbClr val="FFFF00"/>
                </a:solidFill>
              </a:rPr>
              <a:t>No ACS Tuition</a:t>
            </a:r>
          </a:p>
        </p:txBody>
      </p:sp>
      <p:sp>
        <p:nvSpPr>
          <p:cNvPr id="6" name="TextBox 5"/>
          <p:cNvSpPr txBox="1"/>
          <p:nvPr/>
        </p:nvSpPr>
        <p:spPr>
          <a:xfrm>
            <a:off x="8474316" y="1900166"/>
            <a:ext cx="1226618" cy="369332"/>
          </a:xfrm>
          <a:prstGeom prst="rect">
            <a:avLst/>
          </a:prstGeom>
          <a:noFill/>
        </p:spPr>
        <p:txBody>
          <a:bodyPr wrap="none" rtlCol="0">
            <a:spAutoFit/>
          </a:bodyPr>
          <a:lstStyle/>
          <a:p>
            <a:r>
              <a:rPr lang="en-US" dirty="0">
                <a:solidFill>
                  <a:srgbClr val="FFFF00"/>
                </a:solidFill>
              </a:rPr>
              <a:t>Exchange</a:t>
            </a:r>
          </a:p>
        </p:txBody>
      </p:sp>
      <p:pic>
        <p:nvPicPr>
          <p:cNvPr id="4" name="Picture 3">
            <a:extLst>
              <a:ext uri="{FF2B5EF4-FFF2-40B4-BE49-F238E27FC236}">
                <a16:creationId xmlns:a16="http://schemas.microsoft.com/office/drawing/2014/main" id="{560DBBA9-065D-AD28-744C-4F3EA91E94C1}"/>
              </a:ext>
            </a:extLst>
          </p:cNvPr>
          <p:cNvPicPr>
            <a:picLocks noChangeAspect="1"/>
          </p:cNvPicPr>
          <p:nvPr/>
        </p:nvPicPr>
        <p:blipFill>
          <a:blip r:embed="rId2"/>
          <a:stretch>
            <a:fillRect/>
          </a:stretch>
        </p:blipFill>
        <p:spPr>
          <a:xfrm>
            <a:off x="628649" y="1108592"/>
            <a:ext cx="10163175" cy="5081588"/>
          </a:xfrm>
          <a:prstGeom prst="rect">
            <a:avLst/>
          </a:prstGeom>
        </p:spPr>
      </p:pic>
    </p:spTree>
    <p:extLst>
      <p:ext uri="{BB962C8B-B14F-4D97-AF65-F5344CB8AC3E}">
        <p14:creationId xmlns:p14="http://schemas.microsoft.com/office/powerpoint/2010/main" val="2611204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in the Process</a:t>
            </a:r>
          </a:p>
        </p:txBody>
      </p:sp>
      <p:sp>
        <p:nvSpPr>
          <p:cNvPr id="3" name="Content Placeholder 2"/>
          <p:cNvSpPr>
            <a:spLocks noGrp="1"/>
          </p:cNvSpPr>
          <p:nvPr>
            <p:ph idx="1"/>
          </p:nvPr>
        </p:nvSpPr>
        <p:spPr>
          <a:xfrm>
            <a:off x="838200" y="1517904"/>
            <a:ext cx="10728960" cy="4659059"/>
          </a:xfrm>
        </p:spPr>
        <p:txBody>
          <a:bodyPr>
            <a:normAutofit/>
          </a:bodyPr>
          <a:lstStyle/>
          <a:p>
            <a:r>
              <a:rPr lang="en-US" sz="2600" dirty="0"/>
              <a:t>The Furman employee initiates the process with Human Resources</a:t>
            </a:r>
          </a:p>
          <a:p>
            <a:pPr lvl="1"/>
            <a:r>
              <a:rPr lang="en-US" sz="2200" dirty="0"/>
              <a:t>In early fall of your student’s senior year, complete Furman’s Tuition Benefits request form</a:t>
            </a:r>
          </a:p>
          <a:p>
            <a:pPr marL="457200" lvl="1" indent="0">
              <a:buNone/>
            </a:pPr>
            <a:endParaRPr lang="en-US" sz="1100" dirty="0"/>
          </a:p>
          <a:p>
            <a:r>
              <a:rPr lang="en-US" sz="2600" dirty="0"/>
              <a:t>HR will certify employee eligibility and notify Admissions of that status</a:t>
            </a:r>
          </a:p>
          <a:p>
            <a:pPr marL="0" indent="0">
              <a:buNone/>
            </a:pPr>
            <a:endParaRPr lang="en-US" sz="1100" dirty="0"/>
          </a:p>
          <a:p>
            <a:r>
              <a:rPr lang="en-US" sz="2600" dirty="0"/>
              <a:t>Student applies for admission to TE/ACS Schools</a:t>
            </a:r>
          </a:p>
          <a:p>
            <a:pPr lvl="1"/>
            <a:r>
              <a:rPr lang="en-US" sz="2200" dirty="0"/>
              <a:t>Apply for admission early fall (we suggest August/September)</a:t>
            </a:r>
          </a:p>
          <a:p>
            <a:pPr lvl="1"/>
            <a:r>
              <a:rPr lang="en-US" sz="2200" dirty="0"/>
              <a:t>Complete the FAFSA (for ACS schools) starting October 1</a:t>
            </a:r>
          </a:p>
        </p:txBody>
      </p:sp>
    </p:spTree>
    <p:extLst>
      <p:ext uri="{BB962C8B-B14F-4D97-AF65-F5344CB8AC3E}">
        <p14:creationId xmlns:p14="http://schemas.microsoft.com/office/powerpoint/2010/main" val="2587758574"/>
      </p:ext>
    </p:extLst>
  </p:cSld>
  <p:clrMapOvr>
    <a:masterClrMapping/>
  </p:clrMapOvr>
</p:sld>
</file>

<file path=ppt/theme/theme1.xml><?xml version="1.0" encoding="utf-8"?>
<a:theme xmlns:a="http://schemas.openxmlformats.org/drawingml/2006/main" name="Embedded Diamonds">
  <a:themeElements>
    <a:clrScheme name="Furman">
      <a:dk1>
        <a:srgbClr val="43296D"/>
      </a:dk1>
      <a:lt1>
        <a:srgbClr val="FFFFFF"/>
      </a:lt1>
      <a:dk2>
        <a:srgbClr val="43296D"/>
      </a:dk2>
      <a:lt2>
        <a:srgbClr val="FFFFFF"/>
      </a:lt2>
      <a:accent1>
        <a:srgbClr val="9ED5E0"/>
      </a:accent1>
      <a:accent2>
        <a:srgbClr val="4C4D4C"/>
      </a:accent2>
      <a:accent3>
        <a:srgbClr val="FFFEFE"/>
      </a:accent3>
      <a:accent4>
        <a:srgbClr val="FFFEFE"/>
      </a:accent4>
      <a:accent5>
        <a:srgbClr val="FFFEFE"/>
      </a:accent5>
      <a:accent6>
        <a:srgbClr val="FFFEFE"/>
      </a:accent6>
      <a:hlink>
        <a:srgbClr val="FFFEFE"/>
      </a:hlink>
      <a:folHlink>
        <a:srgbClr val="FFFEFD"/>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4D2884E5B56A24E8EB547943B5579B3" ma:contentTypeVersion="1" ma:contentTypeDescription="Create a new document." ma:contentTypeScope="" ma:versionID="bca55c7c4881d5be0afb193be2a28e85">
  <xsd:schema xmlns:xsd="http://www.w3.org/2001/XMLSchema" xmlns:xs="http://www.w3.org/2001/XMLSchema" xmlns:p="http://schemas.microsoft.com/office/2006/metadata/properties" xmlns:ns1="http://schemas.microsoft.com/sharepoint/v3" targetNamespace="http://schemas.microsoft.com/office/2006/metadata/properties" ma:root="true" ma:fieldsID="a447206dab0015f8b9f8924535193e8c"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B6368D0D-7E39-451A-9CE4-CF5D448C2109}">
  <ds:schemaRefs>
    <ds:schemaRef ds:uri="http://schemas.microsoft.com/sharepoint/v3/contenttype/forms"/>
  </ds:schemaRefs>
</ds:datastoreItem>
</file>

<file path=customXml/itemProps2.xml><?xml version="1.0" encoding="utf-8"?>
<ds:datastoreItem xmlns:ds="http://schemas.openxmlformats.org/officeDocument/2006/customXml" ds:itemID="{30E7E781-02E3-4CDD-B4D1-E4F9708B12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87BCA1E-013C-40E3-BD31-2E81CE399C9F}">
  <ds:schemaRefs>
    <ds:schemaRef ds:uri="http://purl.org/dc/terms/"/>
    <ds:schemaRef ds:uri="http://schemas.microsoft.com/office/2006/metadata/properties"/>
    <ds:schemaRef ds:uri="http://purl.org/dc/elements/1.1/"/>
    <ds:schemaRef ds:uri="http://schemas.microsoft.com/office/2006/documentManagement/types"/>
    <ds:schemaRef ds:uri="http://www.w3.org/XML/1998/namespace"/>
    <ds:schemaRef ds:uri="http://schemas.microsoft.com/sharepoint/v3"/>
    <ds:schemaRef ds:uri="http://schemas.microsoft.com/office/infopath/2007/PartnerControls"/>
    <ds:schemaRef ds:uri="http://purl.org/dc/dcmitype/"/>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2404</TotalTime>
  <Words>1572</Words>
  <Application>Microsoft Office PowerPoint</Application>
  <PresentationFormat>Widescreen</PresentationFormat>
  <Paragraphs>193</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Franklin Gothic Medium Cond</vt:lpstr>
      <vt:lpstr>Calibri</vt:lpstr>
      <vt:lpstr>Century Schoolbook</vt:lpstr>
      <vt:lpstr>Arial</vt:lpstr>
      <vt:lpstr>Embedded Diamonds</vt:lpstr>
      <vt:lpstr>Admissions and Tuition Benefit Information Session</vt:lpstr>
      <vt:lpstr>The Admissions Process</vt:lpstr>
      <vt:lpstr>The College Search</vt:lpstr>
      <vt:lpstr>Furman University – Admissions Process</vt:lpstr>
      <vt:lpstr>Furman University – Admissions Process </vt:lpstr>
      <vt:lpstr>Tuition Exchange Programs</vt:lpstr>
      <vt:lpstr>Tuition Exchange Programs</vt:lpstr>
      <vt:lpstr>ACS Participating Schools</vt:lpstr>
      <vt:lpstr>Steps in the Process</vt:lpstr>
      <vt:lpstr>Steps in the Process - Tuition Exchange</vt:lpstr>
      <vt:lpstr>Steps in the Process - ACS Exchange </vt:lpstr>
      <vt:lpstr>Remember…</vt:lpstr>
      <vt:lpstr>Tuition Benefits</vt:lpstr>
      <vt:lpstr>Tuition Programs</vt:lpstr>
      <vt:lpstr>Eligibility Requirements</vt:lpstr>
      <vt:lpstr>PowerPoint Presentation</vt:lpstr>
      <vt:lpstr>Furman Undergraduate &amp; Graduate Programs (Available for employee, spouse, and dependent children)</vt:lpstr>
      <vt:lpstr>Tuition Exchange &amp; ACS Exchange (Available for eligible dependent children only)</vt:lpstr>
      <vt:lpstr>Tuition Scholarship Program (Available for dependent children only)</vt:lpstr>
      <vt:lpstr>Job-Related Tuition Reimbursement (Staff Only)</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Kaylee Welgraven</dc:creator>
  <cp:lastModifiedBy>Susan Cooper</cp:lastModifiedBy>
  <cp:revision>134</cp:revision>
  <cp:lastPrinted>2026-08-04T15:05:13Z</cp:lastPrinted>
  <dcterms:created xsi:type="dcterms:W3CDTF">2017-10-16T12:38:22Z</dcterms:created>
  <dcterms:modified xsi:type="dcterms:W3CDTF">2026-08-04T16:50:12Z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0x01010064D2884E5B56A24E8EB547943B5579B3</vt:lpwstr>
  </property>
</Properties>
</file>